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49" r:id="rId5"/>
  </p:sldMasterIdLst>
  <p:notesMasterIdLst>
    <p:notesMasterId r:id="rId36"/>
  </p:notesMasterIdLst>
  <p:handoutMasterIdLst>
    <p:handoutMasterId r:id="rId37"/>
  </p:handoutMasterIdLst>
  <p:sldIdLst>
    <p:sldId id="794" r:id="rId6"/>
    <p:sldId id="799" r:id="rId7"/>
    <p:sldId id="796" r:id="rId8"/>
    <p:sldId id="798" r:id="rId9"/>
    <p:sldId id="778" r:id="rId10"/>
    <p:sldId id="729" r:id="rId11"/>
    <p:sldId id="772" r:id="rId12"/>
    <p:sldId id="773" r:id="rId13"/>
    <p:sldId id="775" r:id="rId14"/>
    <p:sldId id="776" r:id="rId15"/>
    <p:sldId id="777" r:id="rId16"/>
    <p:sldId id="762" r:id="rId17"/>
    <p:sldId id="782" r:id="rId18"/>
    <p:sldId id="783" r:id="rId19"/>
    <p:sldId id="785" r:id="rId20"/>
    <p:sldId id="793" r:id="rId21"/>
    <p:sldId id="784" r:id="rId22"/>
    <p:sldId id="730" r:id="rId23"/>
    <p:sldId id="780" r:id="rId24"/>
    <p:sldId id="731" r:id="rId25"/>
    <p:sldId id="786" r:id="rId26"/>
    <p:sldId id="787" r:id="rId27"/>
    <p:sldId id="788" r:id="rId28"/>
    <p:sldId id="789" r:id="rId29"/>
    <p:sldId id="790" r:id="rId30"/>
    <p:sldId id="791" r:id="rId31"/>
    <p:sldId id="792" r:id="rId32"/>
    <p:sldId id="732" r:id="rId33"/>
    <p:sldId id="800" r:id="rId34"/>
    <p:sldId id="797" r:id="rId35"/>
  </p:sldIdLst>
  <p:sldSz cx="14630400" cy="8229600"/>
  <p:notesSz cx="6858000" cy="9144000"/>
  <p:defaultTextStyle>
    <a:defPPr>
      <a:defRPr lang="en-US"/>
    </a:defPPr>
    <a:lvl1pPr marL="0" algn="l" defTabSz="1097382" rtl="0" eaLnBrk="1" latinLnBrk="0" hangingPunct="1">
      <a:defRPr sz="2200" kern="1200">
        <a:solidFill>
          <a:schemeClr val="tx1"/>
        </a:solidFill>
        <a:latin typeface="+mn-lt"/>
        <a:ea typeface="+mn-ea"/>
        <a:cs typeface="+mn-cs"/>
      </a:defRPr>
    </a:lvl1pPr>
    <a:lvl2pPr marL="548691" algn="l" defTabSz="1097382" rtl="0" eaLnBrk="1" latinLnBrk="0" hangingPunct="1">
      <a:defRPr sz="2200" kern="1200">
        <a:solidFill>
          <a:schemeClr val="tx1"/>
        </a:solidFill>
        <a:latin typeface="+mn-lt"/>
        <a:ea typeface="+mn-ea"/>
        <a:cs typeface="+mn-cs"/>
      </a:defRPr>
    </a:lvl2pPr>
    <a:lvl3pPr marL="1097382" algn="l" defTabSz="1097382" rtl="0" eaLnBrk="1" latinLnBrk="0" hangingPunct="1">
      <a:defRPr sz="2200" kern="1200">
        <a:solidFill>
          <a:schemeClr val="tx1"/>
        </a:solidFill>
        <a:latin typeface="+mn-lt"/>
        <a:ea typeface="+mn-ea"/>
        <a:cs typeface="+mn-cs"/>
      </a:defRPr>
    </a:lvl3pPr>
    <a:lvl4pPr marL="1646074" algn="l" defTabSz="1097382" rtl="0" eaLnBrk="1" latinLnBrk="0" hangingPunct="1">
      <a:defRPr sz="2200" kern="1200">
        <a:solidFill>
          <a:schemeClr val="tx1"/>
        </a:solidFill>
        <a:latin typeface="+mn-lt"/>
        <a:ea typeface="+mn-ea"/>
        <a:cs typeface="+mn-cs"/>
      </a:defRPr>
    </a:lvl4pPr>
    <a:lvl5pPr marL="2194765" algn="l" defTabSz="1097382" rtl="0" eaLnBrk="1" latinLnBrk="0" hangingPunct="1">
      <a:defRPr sz="2200" kern="1200">
        <a:solidFill>
          <a:schemeClr val="tx1"/>
        </a:solidFill>
        <a:latin typeface="+mn-lt"/>
        <a:ea typeface="+mn-ea"/>
        <a:cs typeface="+mn-cs"/>
      </a:defRPr>
    </a:lvl5pPr>
    <a:lvl6pPr marL="2743456" algn="l" defTabSz="1097382" rtl="0" eaLnBrk="1" latinLnBrk="0" hangingPunct="1">
      <a:defRPr sz="2200" kern="1200">
        <a:solidFill>
          <a:schemeClr val="tx1"/>
        </a:solidFill>
        <a:latin typeface="+mn-lt"/>
        <a:ea typeface="+mn-ea"/>
        <a:cs typeface="+mn-cs"/>
      </a:defRPr>
    </a:lvl6pPr>
    <a:lvl7pPr marL="3292147" algn="l" defTabSz="1097382" rtl="0" eaLnBrk="1" latinLnBrk="0" hangingPunct="1">
      <a:defRPr sz="2200" kern="1200">
        <a:solidFill>
          <a:schemeClr val="tx1"/>
        </a:solidFill>
        <a:latin typeface="+mn-lt"/>
        <a:ea typeface="+mn-ea"/>
        <a:cs typeface="+mn-cs"/>
      </a:defRPr>
    </a:lvl7pPr>
    <a:lvl8pPr marL="3840838" algn="l" defTabSz="1097382" rtl="0" eaLnBrk="1" latinLnBrk="0" hangingPunct="1">
      <a:defRPr sz="2200" kern="1200">
        <a:solidFill>
          <a:schemeClr val="tx1"/>
        </a:solidFill>
        <a:latin typeface="+mn-lt"/>
        <a:ea typeface="+mn-ea"/>
        <a:cs typeface="+mn-cs"/>
      </a:defRPr>
    </a:lvl8pPr>
    <a:lvl9pPr marL="4389530" algn="l" defTabSz="109738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1">
          <p15:clr>
            <a:srgbClr val="A4A3A4"/>
          </p15:clr>
        </p15:guide>
        <p15:guide id="2" orient="horz" pos="5011">
          <p15:clr>
            <a:srgbClr val="A4A3A4"/>
          </p15:clr>
        </p15:guide>
        <p15:guide id="3" orient="horz" pos="1094">
          <p15:clr>
            <a:srgbClr val="A4A3A4"/>
          </p15:clr>
        </p15:guide>
        <p15:guide id="4" orient="horz" pos="1437">
          <p15:clr>
            <a:srgbClr val="A4A3A4"/>
          </p15:clr>
        </p15:guide>
        <p15:guide id="5" orient="horz" pos="2349">
          <p15:clr>
            <a:srgbClr val="A4A3A4"/>
          </p15:clr>
        </p15:guide>
        <p15:guide id="6" orient="horz" pos="3283">
          <p15:clr>
            <a:srgbClr val="A4A3A4"/>
          </p15:clr>
        </p15:guide>
        <p15:guide id="7" orient="horz" pos="2590">
          <p15:clr>
            <a:srgbClr val="A4A3A4"/>
          </p15:clr>
        </p15:guide>
        <p15:guide id="8" orient="horz" pos="4861">
          <p15:clr>
            <a:srgbClr val="A4A3A4"/>
          </p15:clr>
        </p15:guide>
        <p15:guide id="9" pos="154">
          <p15:clr>
            <a:srgbClr val="A4A3A4"/>
          </p15:clr>
        </p15:guide>
        <p15:guide id="10" pos="2122">
          <p15:clr>
            <a:srgbClr val="A4A3A4"/>
          </p15:clr>
        </p15:guide>
        <p15:guide id="11" pos="9059">
          <p15:clr>
            <a:srgbClr val="A4A3A4"/>
          </p15:clr>
        </p15:guide>
        <p15:guide id="12" pos="394">
          <p15:clr>
            <a:srgbClr val="A4A3A4"/>
          </p15:clr>
        </p15:guide>
        <p15:guide id="13" pos="8826">
          <p15:clr>
            <a:srgbClr val="A4A3A4"/>
          </p15:clr>
        </p15:guide>
        <p15:guide id="14" pos="736">
          <p15:clr>
            <a:srgbClr val="A4A3A4"/>
          </p15:clr>
        </p15:guide>
        <p15:guide id="15" pos="8477">
          <p15:clr>
            <a:srgbClr val="A4A3A4"/>
          </p15:clr>
        </p15:guide>
        <p15:guide id="16" pos="460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282"/>
    <a:srgbClr val="00188F"/>
    <a:srgbClr val="FFFFFF"/>
    <a:srgbClr val="930B18"/>
    <a:srgbClr val="E81123"/>
    <a:srgbClr val="3D5800"/>
    <a:srgbClr val="EBECF3"/>
    <a:srgbClr val="BABABA"/>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67435" autoAdjust="0"/>
  </p:normalViewPr>
  <p:slideViewPr>
    <p:cSldViewPr snapToGrid="0">
      <p:cViewPr>
        <p:scale>
          <a:sx n="47" d="100"/>
          <a:sy n="47" d="100"/>
        </p:scale>
        <p:origin x="-1158" y="-72"/>
      </p:cViewPr>
      <p:guideLst>
        <p:guide orient="horz" pos="171"/>
        <p:guide orient="horz" pos="5011"/>
        <p:guide orient="horz" pos="1094"/>
        <p:guide orient="horz" pos="1437"/>
        <p:guide orient="horz" pos="2349"/>
        <p:guide orient="horz" pos="3283"/>
        <p:guide orient="horz" pos="2590"/>
        <p:guide orient="horz" pos="4861"/>
        <p:guide pos="154"/>
        <p:guide pos="2122"/>
        <p:guide pos="9059"/>
        <p:guide pos="394"/>
        <p:guide pos="8826"/>
        <p:guide pos="736"/>
        <p:guide pos="8477"/>
        <p:guide pos="4605"/>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72" d="100"/>
          <a:sy n="72" d="100"/>
        </p:scale>
        <p:origin x="-41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Creation</a:t>
            </a:r>
            <a:r>
              <a:rPr lang="en-US" baseline="0" dirty="0" smtClean="0"/>
              <a:t> of a 10 GB Fixed Disk</a:t>
            </a:r>
            <a:endParaRPr lang="en-US" dirty="0"/>
          </a:p>
        </c:rich>
      </c:tx>
      <c:layout/>
      <c:overlay val="0"/>
    </c:title>
    <c:autoTitleDeleted val="0"/>
    <c:plotArea>
      <c:layout/>
      <c:barChart>
        <c:barDir val="col"/>
        <c:grouping val="clustered"/>
        <c:varyColors val="0"/>
        <c:ser>
          <c:idx val="0"/>
          <c:order val="0"/>
          <c:tx>
            <c:strRef>
              <c:f>Sheet1!$B$1</c:f>
              <c:strCache>
                <c:ptCount val="1"/>
                <c:pt idx="0">
                  <c:v>Time (seconds)</c:v>
                </c:pt>
              </c:strCache>
            </c:strRef>
          </c:tx>
          <c:invertIfNegative val="0"/>
          <c:cat>
            <c:strRef>
              <c:f>Sheet1!$A$2:$A$3</c:f>
              <c:strCache>
                <c:ptCount val="2"/>
                <c:pt idx="0">
                  <c:v>Average Desktop</c:v>
                </c:pt>
                <c:pt idx="1">
                  <c:v>ODX</c:v>
                </c:pt>
              </c:strCache>
            </c:strRef>
          </c:cat>
          <c:val>
            <c:numRef>
              <c:f>Sheet1!$B$2:$B$3</c:f>
              <c:numCache>
                <c:formatCode>General</c:formatCode>
                <c:ptCount val="2"/>
                <c:pt idx="0">
                  <c:v>180</c:v>
                </c:pt>
                <c:pt idx="1">
                  <c:v>0.5</c:v>
                </c:pt>
              </c:numCache>
            </c:numRef>
          </c:val>
        </c:ser>
        <c:dLbls>
          <c:showLegendKey val="0"/>
          <c:showVal val="0"/>
          <c:showCatName val="0"/>
          <c:showSerName val="0"/>
          <c:showPercent val="0"/>
          <c:showBubbleSize val="0"/>
        </c:dLbls>
        <c:gapWidth val="150"/>
        <c:axId val="116722688"/>
        <c:axId val="116732672"/>
      </c:barChart>
      <c:catAx>
        <c:axId val="116722688"/>
        <c:scaling>
          <c:orientation val="minMax"/>
        </c:scaling>
        <c:delete val="0"/>
        <c:axPos val="b"/>
        <c:numFmt formatCode="General" sourceLinked="0"/>
        <c:majorTickMark val="out"/>
        <c:minorTickMark val="none"/>
        <c:tickLblPos val="nextTo"/>
        <c:crossAx val="116732672"/>
        <c:crosses val="autoZero"/>
        <c:auto val="1"/>
        <c:lblAlgn val="ctr"/>
        <c:lblOffset val="100"/>
        <c:noMultiLvlLbl val="0"/>
      </c:catAx>
      <c:valAx>
        <c:axId val="116732672"/>
        <c:scaling>
          <c:orientation val="minMax"/>
        </c:scaling>
        <c:delete val="0"/>
        <c:axPos val="l"/>
        <c:majorGridlines/>
        <c:numFmt formatCode="General" sourceLinked="1"/>
        <c:majorTickMark val="out"/>
        <c:minorTickMark val="none"/>
        <c:tickLblPos val="nextTo"/>
        <c:crossAx val="116722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ea typeface="Segoe UI" pitchFamily="34" charset="0"/>
                <a:cs typeface="Segoe UI" pitchFamily="34" charset="0"/>
              </a:rPr>
              <a:t>Windows Server Management Marketing</a:t>
            </a:r>
            <a:endParaRPr lang="en-US" dirty="0">
              <a:latin typeface="Segoe UI" pitchFamily="34" charset="0"/>
              <a:ea typeface="Segoe UI" pitchFamily="34" charset="0"/>
              <a:cs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ea typeface="Segoe UI" pitchFamily="34" charset="0"/>
                <a:cs typeface="Segoe UI" pitchFamily="34" charset="0"/>
              </a:rPr>
              <a:t>2/20/2014</a:t>
            </a:fld>
            <a:endParaRPr lang="en-US" dirty="0">
              <a:latin typeface="Segoe UI" pitchFamily="34" charset="0"/>
              <a:ea typeface="Segoe UI" pitchFamily="34" charset="0"/>
              <a:cs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Because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ea typeface="Segoe UI" pitchFamily="34" charset="0"/>
                <a:cs typeface="Segoe UI" pitchFamily="34" charset="0"/>
              </a:rPr>
              <a:t>‹#›</a:t>
            </a:fld>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Windows Server Management Marketing</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ea typeface="Segoe UI" pitchFamily="34" charset="0"/>
                <a:cs typeface="Segoe UI" pitchFamily="34" charset="0"/>
              </a:defRPr>
            </a:lvl1pPr>
          </a:lstStyle>
          <a:p>
            <a:fld id="{D51B1278-D92B-4AF3-A9C1-71DD298190CE}" type="datetimeFigureOut">
              <a:rPr lang="en-US" smtClean="0"/>
              <a:pPr/>
              <a:t>2/20/2014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ea typeface="Segoe UI" pitchFamily="34" charset="0"/>
                <a:cs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1097382" rtl="0" eaLnBrk="1" latinLnBrk="0" hangingPunct="1">
      <a:lnSpc>
        <a:spcPct val="90000"/>
      </a:lnSpc>
      <a:spcAft>
        <a:spcPts val="400"/>
      </a:spcAft>
      <a:defRPr sz="1100" kern="1200">
        <a:solidFill>
          <a:schemeClr val="tx1"/>
        </a:solidFill>
        <a:latin typeface="Segoe UI Light" pitchFamily="34" charset="0"/>
        <a:ea typeface="+mn-ea"/>
        <a:cs typeface="+mn-cs"/>
      </a:defRPr>
    </a:lvl1pPr>
    <a:lvl2pPr marL="255611" indent="-127011" algn="l" defTabSz="1097382" rtl="0" eaLnBrk="1" latinLnBrk="0" hangingPunct="1">
      <a:lnSpc>
        <a:spcPct val="90000"/>
      </a:lnSpc>
      <a:spcAft>
        <a:spcPts val="400"/>
      </a:spcAft>
      <a:buFont typeface="Arial" pitchFamily="34" charset="0"/>
      <a:buChar char="•"/>
      <a:defRPr sz="1100" kern="1200">
        <a:solidFill>
          <a:schemeClr val="tx1"/>
        </a:solidFill>
        <a:latin typeface="Segoe UI Light" pitchFamily="34" charset="0"/>
        <a:ea typeface="+mn-ea"/>
        <a:cs typeface="+mn-cs"/>
      </a:defRPr>
    </a:lvl2pPr>
    <a:lvl3pPr marL="393736" indent="-138126" algn="l" defTabSz="1097382" rtl="0" eaLnBrk="1" latinLnBrk="0" hangingPunct="1">
      <a:lnSpc>
        <a:spcPct val="90000"/>
      </a:lnSpc>
      <a:spcAft>
        <a:spcPts val="400"/>
      </a:spcAft>
      <a:buFont typeface="Arial" pitchFamily="34" charset="0"/>
      <a:buChar char="•"/>
      <a:defRPr sz="1100" kern="1200">
        <a:solidFill>
          <a:schemeClr val="tx1"/>
        </a:solidFill>
        <a:latin typeface="Segoe UI Light" pitchFamily="34" charset="0"/>
        <a:ea typeface="+mn-ea"/>
        <a:cs typeface="+mn-cs"/>
      </a:defRPr>
    </a:lvl3pPr>
    <a:lvl4pPr marL="579493" indent="-176229" algn="l" defTabSz="1097382" rtl="0" eaLnBrk="1" latinLnBrk="0" hangingPunct="1">
      <a:lnSpc>
        <a:spcPct val="90000"/>
      </a:lnSpc>
      <a:spcAft>
        <a:spcPts val="400"/>
      </a:spcAft>
      <a:buFont typeface="Arial" pitchFamily="34" charset="0"/>
      <a:buChar char="•"/>
      <a:defRPr sz="1100" kern="1200">
        <a:solidFill>
          <a:schemeClr val="tx1"/>
        </a:solidFill>
        <a:latin typeface="Segoe UI Light" pitchFamily="34" charset="0"/>
        <a:ea typeface="+mn-ea"/>
        <a:cs typeface="+mn-cs"/>
      </a:defRPr>
    </a:lvl4pPr>
    <a:lvl5pPr marL="738258" indent="-138126" algn="l" defTabSz="1097382" rtl="0" eaLnBrk="1" latinLnBrk="0" hangingPunct="1">
      <a:lnSpc>
        <a:spcPct val="90000"/>
      </a:lnSpc>
      <a:spcAft>
        <a:spcPts val="400"/>
      </a:spcAft>
      <a:buFont typeface="Arial" pitchFamily="34" charset="0"/>
      <a:buChar char="•"/>
      <a:defRPr sz="1100" kern="1200">
        <a:solidFill>
          <a:schemeClr val="tx1"/>
        </a:solidFill>
        <a:latin typeface="Segoe UI Light" pitchFamily="34" charset="0"/>
        <a:ea typeface="+mn-ea"/>
        <a:cs typeface="+mn-cs"/>
      </a:defRPr>
    </a:lvl5pPr>
    <a:lvl6pPr marL="2743456" algn="l" defTabSz="1097382" rtl="0" eaLnBrk="1" latinLnBrk="0" hangingPunct="1">
      <a:defRPr sz="1400" kern="1200">
        <a:solidFill>
          <a:schemeClr val="tx1"/>
        </a:solidFill>
        <a:latin typeface="+mn-lt"/>
        <a:ea typeface="+mn-ea"/>
        <a:cs typeface="+mn-cs"/>
      </a:defRPr>
    </a:lvl6pPr>
    <a:lvl7pPr marL="3292147" algn="l" defTabSz="1097382" rtl="0" eaLnBrk="1" latinLnBrk="0" hangingPunct="1">
      <a:defRPr sz="1400" kern="1200">
        <a:solidFill>
          <a:schemeClr val="tx1"/>
        </a:solidFill>
        <a:latin typeface="+mn-lt"/>
        <a:ea typeface="+mn-ea"/>
        <a:cs typeface="+mn-cs"/>
      </a:defRPr>
    </a:lvl7pPr>
    <a:lvl8pPr marL="3840838" algn="l" defTabSz="1097382" rtl="0" eaLnBrk="1" latinLnBrk="0" hangingPunct="1">
      <a:defRPr sz="1400" kern="1200">
        <a:solidFill>
          <a:schemeClr val="tx1"/>
        </a:solidFill>
        <a:latin typeface="+mn-lt"/>
        <a:ea typeface="+mn-ea"/>
        <a:cs typeface="+mn-cs"/>
      </a:defRPr>
    </a:lvl8pPr>
    <a:lvl9pPr marL="4389530" algn="l" defTabSz="109738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4008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97382" rtl="0" eaLnBrk="1" fontAlgn="auto" latinLnBrk="0" hangingPunct="1">
              <a:lnSpc>
                <a:spcPct val="90000"/>
              </a:lnSpc>
              <a:spcBef>
                <a:spcPts val="0"/>
              </a:spcBef>
              <a:spcAft>
                <a:spcPts val="400"/>
              </a:spcAft>
              <a:buClrTx/>
              <a:buSzTx/>
              <a:buFontTx/>
              <a:buNone/>
              <a:tabLst/>
              <a:defRPr/>
            </a:pPr>
            <a:r>
              <a:rPr lang="en-US" sz="1100" b="1" kern="1200" dirty="0" smtClean="0">
                <a:solidFill>
                  <a:schemeClr val="tx1"/>
                </a:solidFill>
                <a:effectLst/>
                <a:latin typeface="Segoe UI Light" pitchFamily="34" charset="0"/>
                <a:ea typeface="+mn-ea"/>
                <a:cs typeface="+mn-cs"/>
              </a:rPr>
              <a:t>Storage Spaces</a:t>
            </a:r>
            <a:r>
              <a:rPr lang="en-US" sz="1100" kern="1200" dirty="0" smtClean="0">
                <a:solidFill>
                  <a:schemeClr val="tx1"/>
                </a:solidFill>
                <a:effectLst/>
                <a:latin typeface="Segoe UI Light" pitchFamily="34" charset="0"/>
                <a:ea typeface="+mn-ea"/>
                <a:cs typeface="+mn-cs"/>
              </a:rPr>
              <a:t> – Storage Spaces transform</a:t>
            </a:r>
            <a:r>
              <a:rPr lang="en-US" sz="1100" kern="1200" baseline="0" dirty="0" smtClean="0">
                <a:solidFill>
                  <a:schemeClr val="tx1"/>
                </a:solidFill>
                <a:effectLst/>
                <a:latin typeface="Segoe UI Light" pitchFamily="34" charset="0"/>
                <a:ea typeface="+mn-ea"/>
                <a:cs typeface="+mn-cs"/>
              </a:rPr>
              <a:t>s SAS &amp; SATA disks into storage pools, from which logical disks, or storage spaces, can then be provisioned.  These spaces can be given different levels of resiliency and performance, can be thinly or fully provisioned, and support advanced features such as trim provisioning. </a:t>
            </a:r>
            <a:r>
              <a:rPr lang="en-US" i="0" dirty="0" smtClean="0">
                <a:solidFill>
                  <a:schemeClr val="tx1"/>
                </a:solidFill>
              </a:rPr>
              <a:t>Storage Spaces enable you to deliver a new category of highly capable storage solutions to all Windows customer segments at a dramatically lower price point. At the same time, you can maximize your operations</a:t>
            </a:r>
            <a:r>
              <a:rPr lang="en-US" i="0" baseline="0" dirty="0" smtClean="0">
                <a:solidFill>
                  <a:schemeClr val="tx1"/>
                </a:solidFill>
              </a:rPr>
              <a:t> by leveraging commodity storage to supply high-performance and feature-rich storage to servers, clusters, and applications alike.</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Offloaded Data Transfer (ODX). </a:t>
            </a:r>
            <a:r>
              <a:rPr lang="en-US" sz="1100" kern="1200" dirty="0" smtClean="0">
                <a:solidFill>
                  <a:schemeClr val="tx1"/>
                </a:solidFill>
                <a:effectLst/>
                <a:latin typeface="Segoe UI Light" pitchFamily="34" charset="0"/>
                <a:ea typeface="+mn-ea"/>
                <a:cs typeface="+mn-cs"/>
              </a:rPr>
              <a:t>With offloaded data transfer support, the Hyper-V host can concentrate on the processing needs of the application and offload any storage-related tasks to the SAN, increasing performance</a:t>
            </a:r>
          </a:p>
          <a:p>
            <a:endParaRPr lang="en-US" sz="1100" kern="1200" dirty="0" smtClean="0">
              <a:solidFill>
                <a:schemeClr val="tx1"/>
              </a:solidFill>
              <a:effectLst/>
              <a:latin typeface="Segoe UI Light" pitchFamily="34" charset="0"/>
              <a:ea typeface="+mn-ea"/>
              <a:cs typeface="+mn-cs"/>
            </a:endParaRPr>
          </a:p>
          <a:p>
            <a:pPr marL="0" marR="0" indent="0" algn="l" defTabSz="1097382" rtl="0" eaLnBrk="1" fontAlgn="auto" latinLnBrk="0" hangingPunct="1">
              <a:lnSpc>
                <a:spcPct val="90000"/>
              </a:lnSpc>
              <a:spcBef>
                <a:spcPts val="0"/>
              </a:spcBef>
              <a:spcAft>
                <a:spcPts val="400"/>
              </a:spcAft>
              <a:buClrTx/>
              <a:buSzTx/>
              <a:buFontTx/>
              <a:buNone/>
              <a:tabLst/>
              <a:defRPr/>
            </a:pPr>
            <a:r>
              <a:rPr lang="en-US" sz="1100" b="1" kern="1200" dirty="0" smtClean="0">
                <a:solidFill>
                  <a:schemeClr val="tx1"/>
                </a:solidFill>
                <a:effectLst/>
                <a:latin typeface="Segoe UI Light" pitchFamily="34" charset="0"/>
                <a:ea typeface="+mn-ea"/>
                <a:cs typeface="+mn-cs"/>
              </a:rPr>
              <a:t>Boot from USB Disk</a:t>
            </a:r>
            <a:r>
              <a:rPr lang="en-US" sz="1100" kern="1200" dirty="0" smtClean="0">
                <a:solidFill>
                  <a:schemeClr val="tx1"/>
                </a:solidFill>
                <a:effectLst/>
                <a:latin typeface="Segoe UI Light" pitchFamily="34" charset="0"/>
                <a:ea typeface="+mn-ea"/>
                <a:cs typeface="+mn-cs"/>
              </a:rPr>
              <a:t>: - Finally, with it’s reduced footprint, Microsoft Hyper-V Server 2012 supports installation to USB</a:t>
            </a:r>
            <a:r>
              <a:rPr lang="en-US" sz="1100" kern="1200" baseline="0" dirty="0" smtClean="0">
                <a:solidFill>
                  <a:schemeClr val="tx1"/>
                </a:solidFill>
                <a:effectLst/>
                <a:latin typeface="Segoe UI Light" pitchFamily="34" charset="0"/>
                <a:ea typeface="+mn-ea"/>
                <a:cs typeface="+mn-cs"/>
              </a:rPr>
              <a:t> media, providing more deployment flexibility, especially in scenarios such as diskless servers.  This is specific to Hyper-V Server 2012.</a:t>
            </a:r>
            <a:endParaRPr lang="en-US" sz="1100" kern="1200" dirty="0" smtClean="0">
              <a:solidFill>
                <a:schemeClr val="tx1"/>
              </a:solidFill>
              <a:effectLst/>
              <a:latin typeface="Segoe UI Light" pitchFamily="34" charset="0"/>
              <a:ea typeface="+mn-ea"/>
              <a:cs typeface="+mn-cs"/>
            </a:endParaRPr>
          </a:p>
          <a:p>
            <a:pPr marL="0" marR="0" indent="0" algn="l" defTabSz="1097382" rtl="0" eaLnBrk="1" fontAlgn="auto" latinLnBrk="0" hangingPunct="1">
              <a:lnSpc>
                <a:spcPct val="90000"/>
              </a:lnSpc>
              <a:spcBef>
                <a:spcPts val="0"/>
              </a:spcBef>
              <a:spcAft>
                <a:spcPts val="400"/>
              </a:spcAft>
              <a:buClrTx/>
              <a:buSzTx/>
              <a:buFontTx/>
              <a:buNone/>
              <a:tabLst/>
              <a:defRPr/>
            </a:pPr>
            <a:endParaRPr lang="en-US" i="0" baseline="0" dirty="0" smtClean="0">
              <a:solidFill>
                <a:schemeClr val="tx1"/>
              </a:solidFill>
            </a:endParaRP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83290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rmAutofit fontScale="25000" lnSpcReduction="20000"/>
          </a:bodyPr>
          <a:lstStyle/>
          <a:p>
            <a:pPr>
              <a:lnSpc>
                <a:spcPts val="1415"/>
              </a:lnSpc>
              <a:spcBef>
                <a:spcPts val="607"/>
              </a:spcBef>
              <a:spcAft>
                <a:spcPts val="607"/>
              </a:spcAft>
            </a:pP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b="0" i="0" u="none" strike="noStrike" kern="1200" baseline="0" dirty="0" smtClean="0">
                <a:solidFill>
                  <a:schemeClr val="tx1"/>
                </a:solidFill>
                <a:latin typeface="+mn-lt"/>
                <a:ea typeface="+mn-ea"/>
                <a:cs typeface="+mn-cs"/>
              </a:rPr>
              <a:t>Offloaded data transfer (ODX) in Windows Server 2012 enables you to accomplish more with your existing external storage arrays by letting you quickly move large files and virtual machines directly between storage arrays, which reduces host CPU and network resource consumption. </a:t>
            </a: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pP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dirty="0" smtClean="0">
                <a:latin typeface="Segoe UI" pitchFamily="34" charset="0"/>
                <a:ea typeface="Segoe UI" pitchFamily="34" charset="0"/>
                <a:cs typeface="Segoe UI" pitchFamily="34" charset="0"/>
              </a:rPr>
              <a:t>Offloaded Data Transfer (ODX) support is a feature of the storage stack of Hyper‑V in Windows Server 2012. ODX, when used with offload-capable SAN storage hardware, lets a storage device perform a file copy operation without the main processor of the Hyper‑V host actually reading the content from one storage place and writing it to another.</a:t>
            </a:r>
          </a:p>
          <a:p>
            <a:pPr>
              <a:lnSpc>
                <a:spcPts val="1415"/>
              </a:lnSpc>
              <a:spcBef>
                <a:spcPts val="607"/>
              </a:spcBef>
              <a:spcAft>
                <a:spcPts val="607"/>
              </a:spcAft>
              <a:defRPr/>
            </a:pP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dirty="0" smtClean="0">
                <a:latin typeface="Segoe UI" pitchFamily="34" charset="0"/>
                <a:ea typeface="Segoe UI" pitchFamily="34" charset="0"/>
                <a:cs typeface="Segoe UI" pitchFamily="34" charset="0"/>
              </a:rPr>
              <a:t>ODX uses a token-based mechanism for reading and writing data within or between intelligent storage arrays. Instead of routing the data through the host, a small token is copied between the source and destination. The token simply serves as a point-in-time representation of the data. As an example, when you copy a file or migrate a virtual machine between storage locations (either within or between storage arrays), a token that represents the virtual machine file is copied, which removes the need to copy the underlying data through the servers. In a token-based copy operation, the steps are as follows (see the following figure):</a:t>
            </a:r>
          </a:p>
          <a:p>
            <a:pPr>
              <a:lnSpc>
                <a:spcPts val="1415"/>
              </a:lnSpc>
              <a:spcBef>
                <a:spcPts val="607"/>
              </a:spcBef>
              <a:spcAft>
                <a:spcPts val="607"/>
              </a:spcAft>
            </a:pP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dirty="0" smtClean="0">
                <a:latin typeface="Segoe UI" pitchFamily="34" charset="0"/>
                <a:ea typeface="Segoe UI" pitchFamily="34" charset="0"/>
                <a:cs typeface="Segoe UI" pitchFamily="34" charset="0"/>
              </a:rPr>
              <a:t>&lt;Click&gt;</a:t>
            </a:r>
          </a:p>
          <a:p>
            <a:pPr>
              <a:lnSpc>
                <a:spcPts val="1415"/>
              </a:lnSpc>
              <a:spcBef>
                <a:spcPts val="607"/>
              </a:spcBef>
              <a:spcAft>
                <a:spcPts val="607"/>
              </a:spcAft>
            </a:pPr>
            <a:endParaRPr lang="en-US" sz="1200" dirty="0" smtClean="0">
              <a:latin typeface="Segoe UI" pitchFamily="34" charset="0"/>
              <a:ea typeface="Segoe UI" pitchFamily="34" charset="0"/>
              <a:cs typeface="Segoe UI" pitchFamily="34" charset="0"/>
            </a:endParaRP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A user initiates a file copy or move in Windows Explorer, a command-line interface, or a virtual machine migration.</a:t>
            </a: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&lt;Click&gt;</a:t>
            </a:r>
          </a:p>
          <a:p>
            <a:pPr marL="0" indent="0">
              <a:lnSpc>
                <a:spcPts val="1415"/>
              </a:lnSpc>
              <a:spcAft>
                <a:spcPts val="607"/>
              </a:spcAft>
              <a:buClr>
                <a:srgbClr val="0BA8D7"/>
              </a:buClr>
              <a:buFont typeface="+mj-lt"/>
              <a:buNone/>
              <a:tabLst>
                <a:tab pos="231115" algn="l"/>
              </a:tabLst>
            </a:pPr>
            <a:endParaRPr lang="en-US" sz="1200" dirty="0" smtClean="0">
              <a:latin typeface="Segoe UI" pitchFamily="34" charset="0"/>
              <a:ea typeface="Segoe UI" pitchFamily="34" charset="0"/>
              <a:cs typeface="Segoe UI" pitchFamily="34" charset="0"/>
            </a:endParaRP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Windows Server automatically translates this transfer request into an ODX (if supported by the storage array) and receives a token representation of the data.</a:t>
            </a:r>
          </a:p>
          <a:p>
            <a:pPr marL="0" indent="0">
              <a:lnSpc>
                <a:spcPts val="1415"/>
              </a:lnSpc>
              <a:spcAft>
                <a:spcPts val="607"/>
              </a:spcAft>
              <a:buClr>
                <a:srgbClr val="0BA8D7"/>
              </a:buClr>
              <a:buFont typeface="+mj-lt"/>
              <a:buNone/>
              <a:tabLst>
                <a:tab pos="231115" algn="l"/>
              </a:tabLst>
            </a:pPr>
            <a:endParaRPr lang="en-US" sz="1200" dirty="0" smtClean="0">
              <a:latin typeface="Segoe UI" pitchFamily="34" charset="0"/>
              <a:ea typeface="Segoe UI" pitchFamily="34" charset="0"/>
              <a:cs typeface="Segoe UI" pitchFamily="34" charset="0"/>
            </a:endParaRP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&lt;Click&gt;</a:t>
            </a: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The token is copied between the source and destination systems.</a:t>
            </a: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&lt;Click&gt;</a:t>
            </a: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The token is delivered to the storage array.</a:t>
            </a: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&lt;Click&gt;</a:t>
            </a:r>
          </a:p>
          <a:p>
            <a:pPr marL="0" indent="0">
              <a:lnSpc>
                <a:spcPts val="1415"/>
              </a:lnSpc>
              <a:spcAft>
                <a:spcPts val="607"/>
              </a:spcAft>
              <a:buClr>
                <a:srgbClr val="0BA8D7"/>
              </a:buClr>
              <a:buFont typeface="+mj-lt"/>
              <a:buNone/>
              <a:tabLst>
                <a:tab pos="231115" algn="l"/>
              </a:tabLst>
            </a:pPr>
            <a:r>
              <a:rPr lang="en-US" sz="1200" dirty="0" smtClean="0">
                <a:latin typeface="Segoe UI" pitchFamily="34" charset="0"/>
                <a:ea typeface="Segoe UI" pitchFamily="34" charset="0"/>
                <a:cs typeface="Segoe UI" pitchFamily="34" charset="0"/>
              </a:rPr>
              <a:t>The storage array performs the copy internally and returns progress status.</a:t>
            </a:r>
          </a:p>
          <a:p>
            <a:pPr eaLnBrk="1" hangingPunct="1">
              <a:defRPr/>
            </a:pPr>
            <a:endParaRPr lang="en-US" sz="1200" dirty="0" smtClean="0">
              <a:latin typeface="Segoe UI" pitchFamily="34" charset="0"/>
              <a:ea typeface="Segoe UI" pitchFamily="34" charset="0"/>
              <a:cs typeface="Segoe UI" pitchFamily="34" charset="0"/>
            </a:endParaRPr>
          </a:p>
          <a:p>
            <a:pPr marL="0" marR="0" indent="0" algn="l" defTabSz="914400" rtl="0" eaLnBrk="1" fontAlgn="auto" latinLnBrk="0" hangingPunct="1">
              <a:lnSpc>
                <a:spcPts val="1415"/>
              </a:lnSpc>
              <a:spcBef>
                <a:spcPts val="607"/>
              </a:spcBef>
              <a:spcAft>
                <a:spcPts val="607"/>
              </a:spcAft>
              <a:buClrTx/>
              <a:buSzTx/>
              <a:buFontTx/>
              <a:buNone/>
              <a:tabLst/>
              <a:defRPr/>
            </a:pPr>
            <a:r>
              <a:rPr lang="en-US" sz="1200" dirty="0" smtClean="0">
                <a:latin typeface="Segoe UI" pitchFamily="34" charset="0"/>
                <a:ea typeface="Segoe UI" pitchFamily="34" charset="0"/>
                <a:cs typeface="Segoe UI" pitchFamily="34" charset="0"/>
              </a:rPr>
              <a:t>ODX is especially significant in the cloud space when you must provision new virtual machines from virtual machine template libraries or when virtual hard disk operations are triggered and require large blocks of data to be copied, as in virtual hard disk merges, storage migration, and live migration. These copy operations are then handled by the storage device that must be able to perform offloads (such as an offload-capable </a:t>
            </a:r>
            <a:r>
              <a:rPr lang="en-US" sz="1200" dirty="0" err="1" smtClean="0">
                <a:latin typeface="Segoe UI" pitchFamily="34" charset="0"/>
                <a:ea typeface="Segoe UI" pitchFamily="34" charset="0"/>
                <a:cs typeface="Segoe UI" pitchFamily="34" charset="0"/>
              </a:rPr>
              <a:t>iSCSI</a:t>
            </a:r>
            <a:r>
              <a:rPr lang="en-US" sz="1200" dirty="0" smtClean="0">
                <a:latin typeface="Segoe UI" pitchFamily="34" charset="0"/>
                <a:ea typeface="Segoe UI" pitchFamily="34" charset="0"/>
                <a:cs typeface="Segoe UI" pitchFamily="34" charset="0"/>
              </a:rPr>
              <a:t>, Fibre Channel SAN, or a file server based in Windows Server 2012) and frees up the Hyper‑V host processors to carry more virtual machine workloads.</a:t>
            </a:r>
          </a:p>
          <a:p>
            <a:pPr>
              <a:lnSpc>
                <a:spcPts val="1415"/>
              </a:lnSpc>
              <a:spcBef>
                <a:spcPts val="607"/>
              </a:spcBef>
              <a:spcAft>
                <a:spcPts val="607"/>
              </a:spcAft>
              <a:defRPr/>
            </a:pP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200" dirty="0" smtClean="0">
                <a:latin typeface="Segoe UI" pitchFamily="34" charset="0"/>
                <a:ea typeface="Segoe UI" pitchFamily="34" charset="0"/>
                <a:cs typeface="Segoe UI" pitchFamily="34" charset="0"/>
              </a:rPr>
              <a:t>As you can imagine having an ODX compliant array provides a wide range of benefits:</a:t>
            </a:r>
          </a:p>
          <a:p>
            <a:pPr>
              <a:lnSpc>
                <a:spcPts val="1415"/>
              </a:lnSpc>
              <a:spcBef>
                <a:spcPts val="607"/>
              </a:spcBef>
              <a:spcAft>
                <a:spcPts val="607"/>
              </a:spcAft>
              <a:defRPr/>
            </a:pPr>
            <a:endParaRPr lang="en-US" sz="12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dirty="0" smtClean="0">
                <a:latin typeface="Segoe UI" pitchFamily="34" charset="0"/>
                <a:ea typeface="Segoe UI" pitchFamily="34" charset="0"/>
                <a:cs typeface="Segoe UI" pitchFamily="34" charset="0"/>
              </a:rPr>
              <a:t>ODX frees up the main processor to handle virtual machine workloads and lets you achieve native-like performance when your virtual machines read from and write to storage.</a:t>
            </a:r>
          </a:p>
          <a:p>
            <a:pPr>
              <a:lnSpc>
                <a:spcPts val="1415"/>
              </a:lnSpc>
              <a:spcBef>
                <a:spcPts val="607"/>
              </a:spcBef>
              <a:spcAft>
                <a:spcPts val="607"/>
              </a:spcAft>
            </a:pPr>
            <a:endParaRPr lang="en-US" sz="1200" dirty="0" smtClean="0">
              <a:latin typeface="Segoe UI" pitchFamily="34" charset="0"/>
              <a:ea typeface="Segoe UI" pitchFamily="34" charset="0"/>
              <a:cs typeface="Segoe UI" pitchFamily="34" charset="0"/>
            </a:endParaRPr>
          </a:p>
          <a:p>
            <a:pPr marL="0" indent="0">
              <a:lnSpc>
                <a:spcPts val="1415"/>
              </a:lnSpc>
              <a:spcAft>
                <a:spcPts val="607"/>
              </a:spcAft>
              <a:buClr>
                <a:srgbClr val="0BA8D7"/>
              </a:buClr>
              <a:buFont typeface="Calibri"/>
              <a:buNone/>
              <a:tabLst>
                <a:tab pos="231115" algn="l"/>
              </a:tabLst>
            </a:pPr>
            <a:r>
              <a:rPr lang="en-US" sz="1200" dirty="0" smtClean="0">
                <a:latin typeface="Segoe UI" pitchFamily="34" charset="0"/>
                <a:ea typeface="Segoe UI" pitchFamily="34" charset="0"/>
                <a:cs typeface="Segoe UI" pitchFamily="34" charset="0"/>
              </a:rPr>
              <a:t>ODX greatly reduces time to copy large amounts of data.</a:t>
            </a:r>
          </a:p>
          <a:p>
            <a:pPr marL="0" indent="0">
              <a:lnSpc>
                <a:spcPts val="1415"/>
              </a:lnSpc>
              <a:spcAft>
                <a:spcPts val="607"/>
              </a:spcAft>
              <a:buClr>
                <a:srgbClr val="0BA8D7"/>
              </a:buClr>
              <a:buFont typeface="Calibri"/>
              <a:buNone/>
              <a:tabLst>
                <a:tab pos="231115" algn="l"/>
              </a:tabLst>
            </a:pPr>
            <a:r>
              <a:rPr lang="en-US" sz="1200" dirty="0" smtClean="0">
                <a:latin typeface="Segoe UI" pitchFamily="34" charset="0"/>
                <a:ea typeface="Segoe UI" pitchFamily="34" charset="0"/>
                <a:cs typeface="Segoe UI" pitchFamily="34" charset="0"/>
              </a:rPr>
              <a:t>With ODX, copy operations don’t use processor time.</a:t>
            </a:r>
          </a:p>
          <a:p>
            <a:pPr marL="0" indent="0">
              <a:lnSpc>
                <a:spcPts val="1415"/>
              </a:lnSpc>
              <a:spcAft>
                <a:spcPts val="607"/>
              </a:spcAft>
              <a:buClr>
                <a:srgbClr val="0BA8D7"/>
              </a:buClr>
              <a:buFont typeface="Calibri"/>
              <a:buNone/>
              <a:tabLst>
                <a:tab pos="231115" algn="l"/>
              </a:tabLst>
            </a:pPr>
            <a:r>
              <a:rPr lang="en-US" sz="1200" dirty="0" smtClean="0">
                <a:latin typeface="Segoe UI" pitchFamily="34" charset="0"/>
                <a:ea typeface="Segoe UI" pitchFamily="34" charset="0"/>
                <a:cs typeface="Segoe UI" pitchFamily="34" charset="0"/>
              </a:rPr>
              <a:t>Virtualized workload now operates as efficiently as it would in a non-virtualized environment.</a:t>
            </a:r>
          </a:p>
          <a:p>
            <a:pPr>
              <a:lnSpc>
                <a:spcPts val="1415"/>
              </a:lnSpc>
              <a:spcBef>
                <a:spcPts val="607"/>
              </a:spcBef>
              <a:spcAft>
                <a:spcPts val="607"/>
              </a:spcAft>
            </a:pPr>
            <a:endParaRPr lang="en-US" sz="1200" dirty="0" smtClean="0">
              <a:latin typeface="Segoe UI" pitchFamily="34" charset="0"/>
              <a:ea typeface="Segoe UI" pitchFamily="34" charset="0"/>
              <a:cs typeface="Segoe UI"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255" indent="-291636" eaLnBrk="0" hangingPunct="0">
              <a:defRPr sz="2600">
                <a:solidFill>
                  <a:schemeClr val="tx1"/>
                </a:solidFill>
                <a:latin typeface="Segoe UI" pitchFamily="34" charset="0"/>
                <a:cs typeface="Arial" charset="0"/>
              </a:defRPr>
            </a:lvl2pPr>
            <a:lvl3pPr marL="1166546" indent="-233309" eaLnBrk="0" hangingPunct="0">
              <a:defRPr sz="2600">
                <a:solidFill>
                  <a:schemeClr val="tx1"/>
                </a:solidFill>
                <a:latin typeface="Segoe UI" pitchFamily="34" charset="0"/>
                <a:cs typeface="Arial" charset="0"/>
              </a:defRPr>
            </a:lvl3pPr>
            <a:lvl4pPr marL="1633164" indent="-233309" eaLnBrk="0" hangingPunct="0">
              <a:defRPr sz="2600">
                <a:solidFill>
                  <a:schemeClr val="tx1"/>
                </a:solidFill>
                <a:latin typeface="Segoe UI" pitchFamily="34" charset="0"/>
                <a:cs typeface="Arial" charset="0"/>
              </a:defRPr>
            </a:lvl4pPr>
            <a:lvl5pPr marL="2099782" indent="-233309" eaLnBrk="0" hangingPunct="0">
              <a:defRPr sz="2600">
                <a:solidFill>
                  <a:schemeClr val="tx1"/>
                </a:solidFill>
                <a:latin typeface="Segoe UI" pitchFamily="34" charset="0"/>
                <a:cs typeface="Arial" charset="0"/>
              </a:defRPr>
            </a:lvl5pPr>
            <a:lvl6pPr marL="2566401" indent="-233309" eaLnBrk="0" fontAlgn="base" hangingPunct="0">
              <a:spcBef>
                <a:spcPct val="0"/>
              </a:spcBef>
              <a:spcAft>
                <a:spcPct val="0"/>
              </a:spcAft>
              <a:defRPr sz="2600">
                <a:solidFill>
                  <a:schemeClr val="tx1"/>
                </a:solidFill>
                <a:latin typeface="Segoe UI" pitchFamily="34" charset="0"/>
                <a:cs typeface="Arial" charset="0"/>
              </a:defRPr>
            </a:lvl6pPr>
            <a:lvl7pPr marL="3033019" indent="-233309" eaLnBrk="0" fontAlgn="base" hangingPunct="0">
              <a:spcBef>
                <a:spcPct val="0"/>
              </a:spcBef>
              <a:spcAft>
                <a:spcPct val="0"/>
              </a:spcAft>
              <a:defRPr sz="2600">
                <a:solidFill>
                  <a:schemeClr val="tx1"/>
                </a:solidFill>
                <a:latin typeface="Segoe UI" pitchFamily="34" charset="0"/>
                <a:cs typeface="Arial" charset="0"/>
              </a:defRPr>
            </a:lvl7pPr>
            <a:lvl8pPr marL="3499637" indent="-233309" eaLnBrk="0" fontAlgn="base" hangingPunct="0">
              <a:spcBef>
                <a:spcPct val="0"/>
              </a:spcBef>
              <a:spcAft>
                <a:spcPct val="0"/>
              </a:spcAft>
              <a:defRPr sz="2600">
                <a:solidFill>
                  <a:schemeClr val="tx1"/>
                </a:solidFill>
                <a:latin typeface="Segoe UI" pitchFamily="34" charset="0"/>
                <a:cs typeface="Arial" charset="0"/>
              </a:defRPr>
            </a:lvl8pPr>
            <a:lvl9pPr marL="3966256" indent="-233309"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E3F214AC-1E8D-4C7D-B727-6838F3256D91}" type="slidenum">
              <a:rPr lang="en-US" sz="1200">
                <a:latin typeface="Arial" charset="0"/>
              </a:rPr>
              <a:pPr eaLnBrk="1" hangingPunct="1"/>
              <a:t>15</a:t>
            </a:fld>
            <a:endParaRPr lang="en-US" sz="1200" dirty="0">
              <a:latin typeface="Arial" charset="0"/>
            </a:endParaRPr>
          </a:p>
        </p:txBody>
      </p:sp>
    </p:spTree>
    <p:extLst>
      <p:ext uri="{BB962C8B-B14F-4D97-AF65-F5344CB8AC3E}">
        <p14:creationId xmlns:p14="http://schemas.microsoft.com/office/powerpoint/2010/main" val="59979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Microsoft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fld id="{B7EA4ABD-046D-4B62-9F3A-DA4F74D4CE05}" type="slidenum">
              <a:rPr lang="en-US" smtClean="0">
                <a:solidFill>
                  <a:prstClr val="black"/>
                </a:solidFill>
              </a:rPr>
              <a:pPr/>
              <a:t>16</a:t>
            </a:fld>
            <a:endParaRPr lang="en-US">
              <a:solidFill>
                <a:prstClr val="black"/>
              </a:solidFill>
            </a:endParaRPr>
          </a:p>
        </p:txBody>
      </p:sp>
      <p:sp>
        <p:nvSpPr>
          <p:cNvPr id="6" name="Date Placeholder 5"/>
          <p:cNvSpPr>
            <a:spLocks noGrp="1"/>
          </p:cNvSpPr>
          <p:nvPr>
            <p:ph type="dt" idx="12"/>
          </p:nvPr>
        </p:nvSpPr>
        <p:spPr/>
        <p:txBody>
          <a:bodyPr/>
          <a:lstStyle/>
          <a:p>
            <a:fld id="{38AFB751-BF9D-475F-8B08-F7C37296540C}" type="datetime8">
              <a:rPr lang="en-US" smtClean="0">
                <a:solidFill>
                  <a:prstClr val="black"/>
                </a:solidFill>
              </a:rPr>
              <a:pPr/>
              <a:t>2/20/2014 6:28 PM</a:t>
            </a:fld>
            <a:endParaRPr lang="en-US">
              <a:solidFill>
                <a:prstClr val="black"/>
              </a:solidFill>
            </a:endParaRPr>
          </a:p>
        </p:txBody>
      </p:sp>
    </p:spTree>
    <p:extLst>
      <p:ext uri="{BB962C8B-B14F-4D97-AF65-F5344CB8AC3E}">
        <p14:creationId xmlns:p14="http://schemas.microsoft.com/office/powerpoint/2010/main" val="174768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97382" rtl="0" eaLnBrk="1" fontAlgn="auto" latinLnBrk="0" hangingPunct="1">
              <a:lnSpc>
                <a:spcPct val="90000"/>
              </a:lnSpc>
              <a:spcBef>
                <a:spcPts val="0"/>
              </a:spcBef>
              <a:spcAft>
                <a:spcPts val="400"/>
              </a:spcAft>
              <a:buClrTx/>
              <a:buSzTx/>
              <a:buFontTx/>
              <a:buNone/>
              <a:tabLst/>
              <a:defRPr/>
            </a:pPr>
            <a:r>
              <a:rPr lang="en-US" sz="1100" b="1" kern="1200" dirty="0" smtClean="0">
                <a:solidFill>
                  <a:schemeClr val="tx1"/>
                </a:solidFill>
                <a:effectLst/>
                <a:latin typeface="Segoe UI Light" pitchFamily="34" charset="0"/>
                <a:ea typeface="+mn-ea"/>
                <a:cs typeface="+mn-cs"/>
              </a:rPr>
              <a:t>Storage Spaces</a:t>
            </a:r>
            <a:r>
              <a:rPr lang="en-US" sz="1100" kern="1200" dirty="0" smtClean="0">
                <a:solidFill>
                  <a:schemeClr val="tx1"/>
                </a:solidFill>
                <a:effectLst/>
                <a:latin typeface="Segoe UI Light" pitchFamily="34" charset="0"/>
                <a:ea typeface="+mn-ea"/>
                <a:cs typeface="+mn-cs"/>
              </a:rPr>
              <a:t> – Storage Spaces transform</a:t>
            </a:r>
            <a:r>
              <a:rPr lang="en-US" sz="1100" kern="1200" baseline="0" dirty="0" smtClean="0">
                <a:solidFill>
                  <a:schemeClr val="tx1"/>
                </a:solidFill>
                <a:effectLst/>
                <a:latin typeface="Segoe UI Light" pitchFamily="34" charset="0"/>
                <a:ea typeface="+mn-ea"/>
                <a:cs typeface="+mn-cs"/>
              </a:rPr>
              <a:t>s SAS &amp; SATA disks into storage pools, from which logical disks, or storage spaces, can then be provisioned.  These spaces can be given different levels of resiliency and performance, can be thinly or fully provisioned, and support advanced features such as trim provisioning. </a:t>
            </a:r>
            <a:r>
              <a:rPr lang="en-US" i="0" dirty="0" smtClean="0">
                <a:solidFill>
                  <a:schemeClr val="tx1"/>
                </a:solidFill>
              </a:rPr>
              <a:t>Storage Spaces enable you to deliver a new category of highly capable storage solutions to all Windows customer segments at a dramatically lower price point. At the same time, you can maximize your operations</a:t>
            </a:r>
            <a:r>
              <a:rPr lang="en-US" i="0" baseline="0" dirty="0" smtClean="0">
                <a:solidFill>
                  <a:schemeClr val="tx1"/>
                </a:solidFill>
              </a:rPr>
              <a:t> by leveraging commodity storage to supply high-performance and feature-rich storage to servers, clusters, and applications alike.</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Offloaded Data Transfer (ODX). </a:t>
            </a:r>
            <a:r>
              <a:rPr lang="en-US" sz="1100" kern="1200" dirty="0" smtClean="0">
                <a:solidFill>
                  <a:schemeClr val="tx1"/>
                </a:solidFill>
                <a:effectLst/>
                <a:latin typeface="Segoe UI Light" pitchFamily="34" charset="0"/>
                <a:ea typeface="+mn-ea"/>
                <a:cs typeface="+mn-cs"/>
              </a:rPr>
              <a:t>With offloaded data transfer support, the Hyper-V host can concentrate on the processing needs of the application and offload any storage-related tasks to the SAN, increasing performance</a:t>
            </a:r>
          </a:p>
          <a:p>
            <a:endParaRPr lang="en-US" sz="1100" kern="1200" dirty="0" smtClean="0">
              <a:solidFill>
                <a:schemeClr val="tx1"/>
              </a:solidFill>
              <a:effectLst/>
              <a:latin typeface="Segoe UI Light" pitchFamily="34" charset="0"/>
              <a:ea typeface="+mn-ea"/>
              <a:cs typeface="+mn-cs"/>
            </a:endParaRPr>
          </a:p>
          <a:p>
            <a:pPr marL="0" marR="0" indent="0" algn="l" defTabSz="1097382" rtl="0" eaLnBrk="1" fontAlgn="auto" latinLnBrk="0" hangingPunct="1">
              <a:lnSpc>
                <a:spcPct val="90000"/>
              </a:lnSpc>
              <a:spcBef>
                <a:spcPts val="0"/>
              </a:spcBef>
              <a:spcAft>
                <a:spcPts val="400"/>
              </a:spcAft>
              <a:buClrTx/>
              <a:buSzTx/>
              <a:buFontTx/>
              <a:buNone/>
              <a:tabLst/>
              <a:defRPr/>
            </a:pPr>
            <a:r>
              <a:rPr lang="en-US" sz="1100" b="1" kern="1200" dirty="0" smtClean="0">
                <a:solidFill>
                  <a:schemeClr val="tx1"/>
                </a:solidFill>
                <a:effectLst/>
                <a:latin typeface="Segoe UI Light" pitchFamily="34" charset="0"/>
                <a:ea typeface="+mn-ea"/>
                <a:cs typeface="+mn-cs"/>
              </a:rPr>
              <a:t>Boot from USB Disk</a:t>
            </a:r>
            <a:r>
              <a:rPr lang="en-US" sz="1100" kern="1200" dirty="0" smtClean="0">
                <a:solidFill>
                  <a:schemeClr val="tx1"/>
                </a:solidFill>
                <a:effectLst/>
                <a:latin typeface="Segoe UI Light" pitchFamily="34" charset="0"/>
                <a:ea typeface="+mn-ea"/>
                <a:cs typeface="+mn-cs"/>
              </a:rPr>
              <a:t>: - Finally, with it’s reduced footprint, Microsoft Hyper-V Server 2012 supports installation to USB</a:t>
            </a:r>
            <a:r>
              <a:rPr lang="en-US" sz="1100" kern="1200" baseline="0" dirty="0" smtClean="0">
                <a:solidFill>
                  <a:schemeClr val="tx1"/>
                </a:solidFill>
                <a:effectLst/>
                <a:latin typeface="Segoe UI Light" pitchFamily="34" charset="0"/>
                <a:ea typeface="+mn-ea"/>
                <a:cs typeface="+mn-cs"/>
              </a:rPr>
              <a:t> media, providing more deployment flexibility, especially in scenarios such as diskless servers.  This is specific to Hyper-V Server 2012.</a:t>
            </a:r>
            <a:endParaRPr lang="en-US" sz="1100" kern="1200" dirty="0" smtClean="0">
              <a:solidFill>
                <a:schemeClr val="tx1"/>
              </a:solidFill>
              <a:effectLst/>
              <a:latin typeface="Segoe UI Light" pitchFamily="34" charset="0"/>
              <a:ea typeface="+mn-ea"/>
              <a:cs typeface="+mn-cs"/>
            </a:endParaRPr>
          </a:p>
          <a:p>
            <a:pPr marL="0" marR="0" indent="0" algn="l" defTabSz="1097382" rtl="0" eaLnBrk="1" fontAlgn="auto" latinLnBrk="0" hangingPunct="1">
              <a:lnSpc>
                <a:spcPct val="90000"/>
              </a:lnSpc>
              <a:spcBef>
                <a:spcPts val="0"/>
              </a:spcBef>
              <a:spcAft>
                <a:spcPts val="400"/>
              </a:spcAft>
              <a:buClrTx/>
              <a:buSzTx/>
              <a:buFontTx/>
              <a:buNone/>
              <a:tabLst/>
              <a:defRPr/>
            </a:pPr>
            <a:endParaRPr lang="en-US" i="0" baseline="0" dirty="0" smtClean="0">
              <a:solidFill>
                <a:schemeClr val="tx1"/>
              </a:solidFill>
            </a:endParaRP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72478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As shown in the table, both Windows Server 2012 Hyper-V and the free Hyper-V</a:t>
            </a:r>
            <a:r>
              <a:rPr lang="en-US" sz="1100" kern="1200" baseline="0" dirty="0" smtClean="0">
                <a:solidFill>
                  <a:schemeClr val="tx1"/>
                </a:solidFill>
                <a:effectLst/>
                <a:latin typeface="Segoe UI Light" pitchFamily="34" charset="0"/>
                <a:ea typeface="+mn-ea"/>
                <a:cs typeface="+mn-cs"/>
              </a:rPr>
              <a:t> Server 2012</a:t>
            </a:r>
            <a:r>
              <a:rPr lang="en-US" sz="1100" kern="1200" dirty="0" smtClean="0">
                <a:solidFill>
                  <a:schemeClr val="tx1"/>
                </a:solidFill>
                <a:effectLst/>
                <a:latin typeface="Segoe UI Light" pitchFamily="34" charset="0"/>
                <a:ea typeface="+mn-ea"/>
                <a:cs typeface="+mn-cs"/>
              </a:rPr>
              <a:t> provide a significant number of advantages over both the vSphere Hypervisor and vSphere 5.1 Enterprise Plus.  Customers building virtualized infrastructures today require the highest levels of availability and performance, and wish to maximize the investment in their chosen technologies to help drive their business forward.  With Microsoft, the ability to utilize Device Specific Modules, also known as DSMs, produced by storage vendors, in conjunction with the Multipath I/O framework within Windows Server and Hyper-V Server, ensures that customers run their workloads on an optimized configuration from the start, as the storage vendor intended, providing the highest levels of performance and availability.  This framework is built into the Windows Server platform, at no cost.  Unfortunately, the vSphere Hypervisor doesn’t provide the ability to utilize these storage vendor specific optimizations, and in fact, only the Enterprise and Enterprise Plus editions of vSphere 5.1, through a feature known as ‘vStorage APIs for Multipathing’, provide this capability, meaning customers have to upgrade to higher, more costly editions in order to unlock the best performance from their storage investments.</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When implementing a virtualized infrastructure, customers today look to the future to understand new technology trends and innovations that are coming down the line.  One of those innovations is the rapidly emerging Advanced Format Disks, that have a 4KB physical sector size.  These disks bring an increase in performance, and are natively supported by Windows Server 2012 Hyper-V</a:t>
            </a:r>
            <a:r>
              <a:rPr lang="en-US" sz="1100" kern="1200" baseline="0" dirty="0" smtClean="0">
                <a:solidFill>
                  <a:schemeClr val="tx1"/>
                </a:solidFill>
                <a:effectLst/>
                <a:latin typeface="Segoe UI Light" pitchFamily="34" charset="0"/>
                <a:ea typeface="+mn-ea"/>
                <a:cs typeface="+mn-cs"/>
              </a:rPr>
              <a:t> and Hyper-V Server 2012</a:t>
            </a:r>
            <a:r>
              <a:rPr lang="en-US" sz="1100" kern="1200" dirty="0" smtClean="0">
                <a:solidFill>
                  <a:schemeClr val="tx1"/>
                </a:solidFill>
                <a:effectLst/>
                <a:latin typeface="Segoe UI Light" pitchFamily="34" charset="0"/>
                <a:ea typeface="+mn-ea"/>
                <a:cs typeface="+mn-cs"/>
              </a:rPr>
              <a:t>, but unfortunately, are not supported with the vSphere Hypervisor and vSphere 5.1, restricting future hardware upgrades.</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As customers introduce larger, more powerful workloads into their virtual environments, the amount of data associated with these workloads, over time, will grow.  Fortunately, Windows Server 2012 Hyper-V and Hyper-V Server 2012 support the creation of virtual disks, quickly and efficiently, of up to 64 Terabytes (TB) in size, allowing huge databases, file repositories or document archives to be stored within individual disks.  Whilst VMware’s proprietary file system, VMFS5, supports datastore sizes of 64TB, the Virtual Machine Disk Format (VMDK), is restricted to 2TB, meaning customers have to utilize the less flexible, less portable Raw Device Mappings (RDMs).  If customers do choose to implement RDMs, 64TB is the maximum supported size, however with Microsoft, Hyper-V places no specific maximum on the size of a pass through disk.  The maximum size of a physical disk attached to a virtual machine is ultimately determined by what the guest operating system supports.  This ensures that the largest data-driven workloads can be virtualized on Hyper-V with ease.</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We mentioned earlier a capability known as 3</a:t>
            </a:r>
            <a:r>
              <a:rPr lang="en-US" sz="1100" kern="1200" baseline="30000" dirty="0" smtClean="0">
                <a:solidFill>
                  <a:schemeClr val="tx1"/>
                </a:solidFill>
                <a:effectLst/>
                <a:latin typeface="Segoe UI Light" pitchFamily="34" charset="0"/>
                <a:ea typeface="+mn-ea"/>
                <a:cs typeface="+mn-cs"/>
              </a:rPr>
              <a:t>rd</a:t>
            </a:r>
            <a:r>
              <a:rPr lang="en-US" sz="1100" kern="1200" dirty="0" smtClean="0">
                <a:solidFill>
                  <a:schemeClr val="tx1"/>
                </a:solidFill>
                <a:effectLst/>
                <a:latin typeface="Segoe UI Light" pitchFamily="34" charset="0"/>
                <a:ea typeface="+mn-ea"/>
                <a:cs typeface="+mn-cs"/>
              </a:rPr>
              <a:t> Party Multipathing, and how this enables customers to optimize their Host-to-SAN integration and connectivity, maximizing their investment in both of these key elements of the virtualized infrastructure, and providing the highest levels of performance and availability for their critical workloads.  Offloaded Data Transfer (ODX), a key capability of Windows Server 2012 Hyper-V, is another of those features that enables organizations to maximize their investment in their current technologies.  By integrating Windows Server 2012 Hyper-V and Hyper-V Server 2012 with an ODX-capable storage array, many of the storage-related tasks that would normally use valuable CPU and network resources on the Hyper-V hosts, are offloaded to the array itself, executing much faster, increasing performance significantly, and unlocking extra resources on the hosts themselves. VMware offer a similar capability, known as vStorage APIs for Array Integration, VAAI, but unfortunately, this capability is only available in the Enterprise and Enterprise Plus editions of vSphere 5.1, meaning customers, again, have to upgrade to higher editions to achieve higher performance from their hardware investments</a:t>
            </a: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16C110-D90A-4C00-87B3-262265145AF5}"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40222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Windows Server 2012 Hyper-V and Hyper-V</a:t>
            </a:r>
            <a:r>
              <a:rPr lang="en-US" sz="1100" kern="1200" baseline="0" dirty="0" smtClean="0">
                <a:solidFill>
                  <a:schemeClr val="tx1"/>
                </a:solidFill>
                <a:effectLst/>
                <a:latin typeface="Segoe UI Light" pitchFamily="34" charset="0"/>
                <a:ea typeface="+mn-ea"/>
                <a:cs typeface="+mn-cs"/>
              </a:rPr>
              <a:t> Server 2012</a:t>
            </a:r>
            <a:r>
              <a:rPr lang="en-US" sz="1100" kern="1200" dirty="0" smtClean="0">
                <a:solidFill>
                  <a:schemeClr val="tx1"/>
                </a:solidFill>
                <a:effectLst/>
                <a:latin typeface="Segoe UI Light" pitchFamily="34" charset="0"/>
                <a:ea typeface="+mn-ea"/>
                <a:cs typeface="+mn-cs"/>
              </a:rPr>
              <a:t> also introduce a number of enhanced resource management capabilities that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Dynamic Memory Improvements - </a:t>
            </a:r>
            <a:r>
              <a:rPr lang="en-US" sz="1100" kern="1200" dirty="0" smtClean="0">
                <a:solidFill>
                  <a:schemeClr val="tx1"/>
                </a:solidFill>
                <a:effectLst/>
                <a:latin typeface="Segoe UI Light" pitchFamily="34" charset="0"/>
                <a:ea typeface="+mn-ea"/>
                <a:cs typeface="+mn-cs"/>
              </a:rPr>
              <a:t>These improvements dramatically increase virtual machine consolidation ratios and improve reliability for restart operations that can lead to lower costs, especially in environments, such as VDI, that have many idle or low-load virtual machines.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Resource Metering - </a:t>
            </a:r>
            <a:r>
              <a:rPr lang="en-US" sz="1100" kern="1200" dirty="0" smtClean="0">
                <a:solidFill>
                  <a:schemeClr val="tx1"/>
                </a:solidFill>
                <a:effectLst/>
                <a:latin typeface="Segoe UI Light" pitchFamily="34" charset="0"/>
                <a:ea typeface="+mn-ea"/>
                <a:cs typeface="+mn-cs"/>
              </a:rPr>
              <a:t>Resource Metering provides the ability to track and report the amount of data that is transferred per IP address or virtual machine to help ensure accurate chargebacks.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Quality of Service - </a:t>
            </a:r>
            <a:r>
              <a:rPr lang="en-US" sz="1100" kern="1200" dirty="0" smtClean="0">
                <a:solidFill>
                  <a:schemeClr val="tx1"/>
                </a:solidFill>
                <a:effectLst/>
                <a:latin typeface="Segoe UI Light" pitchFamily="34" charset="0"/>
                <a:ea typeface="+mn-ea"/>
                <a:cs typeface="+mn-cs"/>
              </a:rPr>
              <a:t>QoS provides the ability to programmatically adhere to a service level agreement (SLA) by specifying the minimum bandwidth that is available to a virtual machine or a port. It prevents latency issues by allocating maximum bandwidth use for a virtual machine or port.</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Data Center Bridging (DCB) - </a:t>
            </a:r>
            <a:r>
              <a:rPr lang="en-US" sz="1100" kern="1200" dirty="0" smtClean="0">
                <a:solidFill>
                  <a:schemeClr val="tx1"/>
                </a:solidFill>
                <a:effectLst/>
                <a:latin typeface="Segoe UI Light" pitchFamily="34" charset="0"/>
                <a:ea typeface="+mn-ea"/>
                <a:cs typeface="+mn-cs"/>
              </a:rPr>
              <a:t>DCB takes advantage of the latest innovations and reduces the cost and difficulty to maintain separate network, management, live migration and storage traffic by using a modern, converged 10-gigabit local area network (LAN).</a:t>
            </a: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D5CC4F-57EA-4E5D-8176-F3EB8881E930}"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98032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24349" fontAlgn="base">
              <a:spcBef>
                <a:spcPct val="30000"/>
              </a:spcBef>
              <a:spcAft>
                <a:spcPct val="0"/>
              </a:spcAft>
              <a:defRPr/>
            </a:pPr>
            <a:r>
              <a:rPr lang="en-US" sz="1000" b="1" dirty="0" smtClean="0">
                <a:latin typeface="Segoe UI" pitchFamily="34" charset="0"/>
                <a:ea typeface="Segoe UI" pitchFamily="34" charset="0"/>
                <a:cs typeface="Segoe UI" pitchFamily="34" charset="0"/>
              </a:rPr>
              <a:t>Note: </a:t>
            </a:r>
            <a:r>
              <a:rPr lang="en-US" sz="1000" b="0" dirty="0" smtClean="0">
                <a:latin typeface="Segoe UI" pitchFamily="34" charset="0"/>
                <a:ea typeface="Segoe UI" pitchFamily="34" charset="0"/>
                <a:cs typeface="Segoe UI" pitchFamily="34" charset="0"/>
              </a:rPr>
              <a:t>This slide is animated and has 1 click</a:t>
            </a:r>
            <a:endParaRPr lang="en-US" sz="1000" b="1" dirty="0" smtClean="0">
              <a:latin typeface="Segoe UI" pitchFamily="34" charset="0"/>
              <a:ea typeface="Segoe UI" pitchFamily="34" charset="0"/>
              <a:cs typeface="Segoe UI" pitchFamily="34" charset="0"/>
            </a:endParaRPr>
          </a:p>
          <a:p>
            <a:pPr defTabSz="924349" fontAlgn="base">
              <a:spcBef>
                <a:spcPct val="30000"/>
              </a:spcBef>
              <a:spcAft>
                <a:spcPct val="0"/>
              </a:spcAft>
              <a:defRPr/>
            </a:pPr>
            <a:endParaRPr lang="en-US" sz="1000" b="1" dirty="0" smtClean="0">
              <a:latin typeface="Segoe UI" pitchFamily="34" charset="0"/>
              <a:ea typeface="Segoe UI" pitchFamily="34" charset="0"/>
              <a:cs typeface="Segoe UI" pitchFamily="34" charset="0"/>
            </a:endParaRPr>
          </a:p>
          <a:p>
            <a:pPr defTabSz="924349" fontAlgn="base">
              <a:spcBef>
                <a:spcPct val="30000"/>
              </a:spcBef>
              <a:spcAft>
                <a:spcPct val="0"/>
              </a:spcAft>
              <a:defRPr/>
            </a:pPr>
            <a:r>
              <a:rPr lang="en-US" sz="1000" dirty="0" smtClean="0">
                <a:latin typeface="Segoe UI" pitchFamily="34" charset="0"/>
                <a:ea typeface="Segoe UI" pitchFamily="34" charset="0"/>
                <a:cs typeface="Segoe UI" pitchFamily="34" charset="0"/>
              </a:rPr>
              <a:t>Dynamic Memory</a:t>
            </a:r>
            <a:r>
              <a:rPr lang="en-US" sz="1000" baseline="0" dirty="0" smtClean="0">
                <a:latin typeface="Segoe UI" pitchFamily="34" charset="0"/>
                <a:ea typeface="Segoe UI" pitchFamily="34" charset="0"/>
                <a:cs typeface="Segoe UI" pitchFamily="34" charset="0"/>
              </a:rPr>
              <a:t> was introduced with Windows Server 2008 R2 SP1 and is used to reallocate memory between virtual machines that are running on a Hyper-V host. Improvements made within Windows Server 2012 Hyper-V include</a:t>
            </a:r>
          </a:p>
          <a:p>
            <a:pPr defTabSz="924349" fontAlgn="base">
              <a:spcBef>
                <a:spcPct val="30000"/>
              </a:spcBef>
              <a:spcAft>
                <a:spcPct val="0"/>
              </a:spcAft>
              <a:defRPr/>
            </a:pPr>
            <a:endParaRPr lang="en-US" sz="1000" baseline="0" dirty="0" smtClean="0">
              <a:latin typeface="Segoe UI" pitchFamily="34" charset="0"/>
              <a:ea typeface="Segoe UI" pitchFamily="34" charset="0"/>
              <a:cs typeface="Segoe UI" pitchFamily="34" charset="0"/>
            </a:endParaRPr>
          </a:p>
          <a:p>
            <a:pPr marL="171450" indent="-171450" defTabSz="924349" fontAlgn="base">
              <a:spcBef>
                <a:spcPct val="30000"/>
              </a:spcBef>
              <a:spcAft>
                <a:spcPct val="0"/>
              </a:spcAft>
              <a:buFont typeface="Arial" panose="020B0604020202020204" pitchFamily="34" charset="0"/>
              <a:buChar char="•"/>
              <a:defRPr/>
            </a:pPr>
            <a:r>
              <a:rPr lang="en-US" sz="1000" baseline="0" dirty="0" smtClean="0">
                <a:latin typeface="Segoe UI" pitchFamily="34" charset="0"/>
                <a:ea typeface="Segoe UI" pitchFamily="34" charset="0"/>
                <a:cs typeface="Segoe UI" pitchFamily="34" charset="0"/>
              </a:rPr>
              <a:t>Minimum memory setting – being able to set a minimum value for the memory assigned to a virtual machine that is lower than the startup memory setting</a:t>
            </a:r>
          </a:p>
          <a:p>
            <a:pPr marL="171450" indent="-171450" defTabSz="924349" fontAlgn="base">
              <a:spcBef>
                <a:spcPct val="30000"/>
              </a:spcBef>
              <a:spcAft>
                <a:spcPct val="0"/>
              </a:spcAft>
              <a:buFont typeface="Arial" panose="020B0604020202020204" pitchFamily="34" charset="0"/>
              <a:buChar char="•"/>
              <a:defRPr/>
            </a:pPr>
            <a:r>
              <a:rPr lang="en-US" sz="1000" baseline="0" dirty="0" smtClean="0">
                <a:latin typeface="Segoe UI" pitchFamily="34" charset="0"/>
                <a:ea typeface="Segoe UI" pitchFamily="34" charset="0"/>
                <a:cs typeface="Segoe UI" pitchFamily="34" charset="0"/>
              </a:rPr>
              <a:t>Hyper-V smart paging – which is paging that is used to enable a virtual machine to reboot while the Hyper-V host is under extreme memory pressure</a:t>
            </a:r>
          </a:p>
          <a:p>
            <a:pPr marL="171450" indent="-171450" defTabSz="924349" fontAlgn="base">
              <a:spcBef>
                <a:spcPct val="30000"/>
              </a:spcBef>
              <a:spcAft>
                <a:spcPct val="0"/>
              </a:spcAft>
              <a:buFont typeface="Arial" panose="020B0604020202020204" pitchFamily="34" charset="0"/>
              <a:buChar char="•"/>
              <a:defRPr/>
            </a:pPr>
            <a:r>
              <a:rPr lang="en-US" sz="1000" baseline="0" dirty="0" smtClean="0">
                <a:latin typeface="Segoe UI" pitchFamily="34" charset="0"/>
                <a:ea typeface="Segoe UI" pitchFamily="34" charset="0"/>
                <a:cs typeface="Segoe UI" pitchFamily="34" charset="0"/>
              </a:rPr>
              <a:t>Memory ballooning – the technique used to reclaim unused memory from a virtual machine to be given to another virtual machine that has memory needs</a:t>
            </a:r>
          </a:p>
          <a:p>
            <a:pPr marL="171450" indent="-171450" defTabSz="924349" fontAlgn="base">
              <a:spcBef>
                <a:spcPct val="30000"/>
              </a:spcBef>
              <a:spcAft>
                <a:spcPct val="0"/>
              </a:spcAft>
              <a:buFont typeface="Arial" panose="020B0604020202020204" pitchFamily="34" charset="0"/>
              <a:buChar char="•"/>
              <a:defRPr/>
            </a:pPr>
            <a:r>
              <a:rPr lang="en-US" sz="1000" baseline="0" dirty="0" smtClean="0">
                <a:latin typeface="Segoe UI" pitchFamily="34" charset="0"/>
                <a:ea typeface="Segoe UI" pitchFamily="34" charset="0"/>
                <a:cs typeface="Segoe UI" pitchFamily="34" charset="0"/>
              </a:rPr>
              <a:t>Runtime configuration – the ability to adjust the minimum memory setting and the maximum memory configuration setting on the fly while the virtual machine is running without requiring a reboot.</a:t>
            </a:r>
          </a:p>
          <a:p>
            <a:pPr marL="171450" indent="-171450" defTabSz="924349" fontAlgn="base">
              <a:spcBef>
                <a:spcPct val="30000"/>
              </a:spcBef>
              <a:spcAft>
                <a:spcPct val="0"/>
              </a:spcAft>
              <a:buFont typeface="Arial" panose="020B0604020202020204" pitchFamily="34" charset="0"/>
              <a:buChar char="•"/>
              <a:defRPr/>
            </a:pPr>
            <a:endParaRPr lang="en-US" sz="1000" baseline="0" dirty="0" smtClean="0">
              <a:latin typeface="Segoe UI" pitchFamily="34" charset="0"/>
              <a:ea typeface="Segoe UI" pitchFamily="34" charset="0"/>
              <a:cs typeface="Segoe UI" pitchFamily="34" charset="0"/>
            </a:endParaRPr>
          </a:p>
          <a:p>
            <a:pPr marL="0" marR="0" indent="0" algn="l" defTabSz="924349"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Because a memory upgrade requires shutting down the virtual machine, a common challenge for administrators is upgrading the maximum amount of memory for a virtual machine as demand increases. For example, consider a virtual machine running SQL Server and configured with a maximum of 8 GB of RAM. Because of an increase in the size of the databases, the virtual machine now requires more memory. In Windows Server 2008 R2 with SP1, you must shut down the virtual machine to perform the upgrade, which requires planning for downtime and decreasing business productivity. With Windows Server 2012, you can apply that change while the virtual machine is running.</a:t>
            </a:r>
          </a:p>
          <a:p>
            <a:pPr marL="171450" indent="-171450" defTabSz="924349" fontAlgn="base">
              <a:spcBef>
                <a:spcPct val="30000"/>
              </a:spcBef>
              <a:spcAft>
                <a:spcPct val="0"/>
              </a:spcAft>
              <a:buFont typeface="Arial" panose="020B0604020202020204" pitchFamily="34" charset="0"/>
              <a:buChar char="•"/>
              <a:defRPr/>
            </a:pPr>
            <a:endParaRPr lang="en-US" sz="1000" dirty="0" smtClean="0">
              <a:latin typeface="Segoe UI" pitchFamily="34" charset="0"/>
              <a:ea typeface="Segoe UI" pitchFamily="34" charset="0"/>
              <a:cs typeface="Segoe UI" pitchFamily="34" charset="0"/>
            </a:endParaRPr>
          </a:p>
          <a:p>
            <a:pPr marL="0" marR="0" indent="0" algn="l" defTabSz="924349"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baseline="0" dirty="0" smtClean="0">
                <a:latin typeface="Segoe UI" pitchFamily="34" charset="0"/>
                <a:ea typeface="Segoe UI" pitchFamily="34" charset="0"/>
                <a:cs typeface="Segoe UI" pitchFamily="34" charset="0"/>
              </a:rPr>
              <a:t>[Click]</a:t>
            </a:r>
          </a:p>
          <a:p>
            <a:pPr marL="0" indent="0" defTabSz="924349" fontAlgn="base">
              <a:spcBef>
                <a:spcPct val="30000"/>
              </a:spcBef>
              <a:spcAft>
                <a:spcPct val="0"/>
              </a:spcAft>
              <a:buFont typeface="Arial" panose="020B0604020202020204" pitchFamily="34" charset="0"/>
              <a:buNone/>
              <a:defRPr/>
            </a:pPr>
            <a:r>
              <a:rPr lang="en-US" sz="1000" dirty="0" smtClean="0">
                <a:latin typeface="Segoe UI" pitchFamily="34" charset="0"/>
                <a:ea typeface="Segoe UI" pitchFamily="34" charset="0"/>
                <a:cs typeface="Segoe UI" pitchFamily="34" charset="0"/>
              </a:rPr>
              <a:t>As memory pressure</a:t>
            </a:r>
            <a:r>
              <a:rPr lang="en-US" sz="1000" baseline="0" dirty="0" smtClean="0">
                <a:latin typeface="Segoe UI" pitchFamily="34" charset="0"/>
                <a:ea typeface="Segoe UI" pitchFamily="34" charset="0"/>
                <a:cs typeface="Segoe UI" pitchFamily="34" charset="0"/>
              </a:rPr>
              <a:t> on the virtual machine increases, an administrator can change the maximum memory value of the virtual machine, while it is running and without any downtime to the VM. Then, the Hot-Add memory process of the VM will ask for more memory and that memory is now available for the virtual machine to use.</a:t>
            </a:r>
            <a:endParaRPr lang="en-US" sz="1000"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21</a:t>
            </a:fld>
            <a:endParaRPr lang="en-US" b="1" dirty="0">
              <a:solidFill>
                <a:prstClr val="black"/>
              </a:solidFill>
            </a:endParaRPr>
          </a:p>
        </p:txBody>
      </p:sp>
    </p:spTree>
    <p:extLst>
      <p:ext uri="{BB962C8B-B14F-4D97-AF65-F5344CB8AC3E}">
        <p14:creationId xmlns:p14="http://schemas.microsoft.com/office/powerpoint/2010/main" val="23718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24349" fontAlgn="base">
              <a:spcBef>
                <a:spcPct val="30000"/>
              </a:spcBef>
              <a:spcAft>
                <a:spcPct val="0"/>
              </a:spcAft>
              <a:defRPr/>
            </a:pPr>
            <a:r>
              <a:rPr lang="en-US" sz="1000" b="1" dirty="0" smtClean="0">
                <a:latin typeface="Segoe UI" pitchFamily="34" charset="0"/>
                <a:ea typeface="Segoe UI" pitchFamily="34" charset="0"/>
                <a:cs typeface="Segoe UI" pitchFamily="34" charset="0"/>
              </a:rPr>
              <a:t>Note: </a:t>
            </a:r>
            <a:r>
              <a:rPr lang="en-US" sz="1000" b="0" dirty="0" smtClean="0">
                <a:latin typeface="Segoe UI" pitchFamily="34" charset="0"/>
                <a:ea typeface="Segoe UI" pitchFamily="34" charset="0"/>
                <a:cs typeface="Segoe UI" pitchFamily="34" charset="0"/>
              </a:rPr>
              <a:t>This slide is animated and has 2 clicks</a:t>
            </a:r>
            <a:endParaRPr lang="en-US" sz="1000" b="1" dirty="0" smtClean="0">
              <a:latin typeface="Segoe UI" pitchFamily="34" charset="0"/>
              <a:ea typeface="Segoe UI" pitchFamily="34" charset="0"/>
              <a:cs typeface="Segoe UI" pitchFamily="34" charset="0"/>
            </a:endParaRPr>
          </a:p>
          <a:p>
            <a:pPr defTabSz="924349" fontAlgn="base">
              <a:spcBef>
                <a:spcPct val="30000"/>
              </a:spcBef>
              <a:spcAft>
                <a:spcPct val="0"/>
              </a:spcAft>
              <a:defRPr/>
            </a:pPr>
            <a:endParaRPr lang="en-US" sz="1000" b="1" dirty="0" smtClean="0">
              <a:latin typeface="Segoe UI" pitchFamily="34" charset="0"/>
              <a:ea typeface="Segoe UI" pitchFamily="34" charset="0"/>
              <a:cs typeface="Segoe UI" pitchFamily="34" charset="0"/>
            </a:endParaRPr>
          </a:p>
          <a:p>
            <a:r>
              <a:rPr lang="en-US" sz="1200" kern="1200" dirty="0" smtClean="0">
                <a:solidFill>
                  <a:schemeClr val="tx1"/>
                </a:solidFill>
                <a:effectLst/>
                <a:latin typeface="+mn-lt"/>
                <a:ea typeface="+mn-ea"/>
                <a:cs typeface="+mn-cs"/>
              </a:rPr>
              <a:t>Hyper-V Smart Paging is a memory management technique that uses disk resources as additional, temporary memory when more memory is required to restart a virtual machine. This approach has both advantages and drawbacks. It provides a reliable way to keep the virtual machines running when no physical memory is available. However, it can degrade virtual machine performance because disk access speeds are much slower than memory access speeds.</a:t>
            </a:r>
          </a:p>
          <a:p>
            <a:r>
              <a:rPr lang="en-US" sz="1200" kern="1200" dirty="0" smtClean="0">
                <a:solidFill>
                  <a:schemeClr val="tx1"/>
                </a:solidFill>
                <a:effectLst/>
                <a:latin typeface="+mn-lt"/>
                <a:ea typeface="+mn-ea"/>
                <a:cs typeface="+mn-cs"/>
              </a:rPr>
              <a:t>To minimize the performance impact of Smart Paging, Hyper-V uses it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only when all of the following occur: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virtual machine is being restarted.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physical memory is available.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memory can be reclaimed from other virtual machines that are running on the host.</a:t>
            </a:r>
          </a:p>
          <a:p>
            <a:r>
              <a:rPr lang="en-US" sz="1200" kern="1200" dirty="0" smtClean="0">
                <a:solidFill>
                  <a:schemeClr val="tx1"/>
                </a:solidFill>
                <a:effectLst/>
                <a:latin typeface="+mn-lt"/>
                <a:ea typeface="+mn-ea"/>
                <a:cs typeface="+mn-cs"/>
              </a:rPr>
              <a:t>Hyper-V Smart Paging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used when: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virtual machine is being started from an off state (instead of a restart).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Oversubscribing memory for a running virtual machine would result.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virtual machine is failing over in Hyper-V clusters.</a:t>
            </a:r>
          </a:p>
          <a:p>
            <a:r>
              <a:rPr lang="en-US" sz="1200" kern="1200" dirty="0" smtClean="0">
                <a:solidFill>
                  <a:schemeClr val="tx1"/>
                </a:solidFill>
                <a:effectLst/>
                <a:latin typeface="+mn-lt"/>
                <a:ea typeface="+mn-ea"/>
                <a:cs typeface="+mn-cs"/>
              </a:rPr>
              <a:t>Hyper-V continues to rely on internal guest paging when host memory is oversubscribed because it is more effective than Hyper-V Smart Paging. With internal guest paging, the paging operation inside virtual machines is performed by Windows Memory Manager. Windows Memory Manager has more information than does the Hyper-V host about memory use within the virtual machine, which means it can provide Hyper-V with better information to use when it chooses the memory to be paged. Because of this, internal guest paging incurs less overhead to the system than Hyper-V Smart Paging.</a:t>
            </a:r>
          </a:p>
          <a:p>
            <a:pPr defTabSz="924349" fontAlgn="base">
              <a:spcBef>
                <a:spcPct val="30000"/>
              </a:spcBef>
              <a:spcAft>
                <a:spcPct val="0"/>
              </a:spcAft>
              <a:defRPr/>
            </a:pPr>
            <a:endParaRPr lang="en-US" sz="1000" dirty="0" smtClean="0">
              <a:latin typeface="Segoe UI" pitchFamily="34" charset="0"/>
              <a:ea typeface="Segoe UI" pitchFamily="34" charset="0"/>
              <a:cs typeface="Segoe UI" pitchFamily="34" charset="0"/>
            </a:endParaRPr>
          </a:p>
          <a:p>
            <a:pPr defTabSz="924349" fontAlgn="base">
              <a:spcBef>
                <a:spcPct val="30000"/>
              </a:spcBef>
              <a:spcAft>
                <a:spcPct val="0"/>
              </a:spcAft>
              <a:defRPr/>
            </a:pPr>
            <a:r>
              <a:rPr lang="en-US" sz="1000" dirty="0" smtClean="0">
                <a:latin typeface="Segoe UI" pitchFamily="34" charset="0"/>
                <a:ea typeface="Segoe UI" pitchFamily="34" charset="0"/>
                <a:cs typeface="Segoe UI" pitchFamily="34" charset="0"/>
              </a:rPr>
              <a:t>In this example, we have multiple VMs running, and we are restarting the last virtual machine. Normally,</a:t>
            </a:r>
            <a:r>
              <a:rPr lang="en-US" sz="1000" baseline="0" dirty="0" smtClean="0">
                <a:latin typeface="Segoe UI" pitchFamily="34" charset="0"/>
                <a:ea typeface="Segoe UI" pitchFamily="34" charset="0"/>
                <a:cs typeface="Segoe UI" pitchFamily="34" charset="0"/>
              </a:rPr>
              <a:t> that VM would be using some amount of memory between the Minimum and Maximum values. In this case, the Hyper-V host is running fairly loaded and there isn’t enough memory available to give the virtual machine all of the startup value needed to boot.</a:t>
            </a:r>
          </a:p>
          <a:p>
            <a:pPr defTabSz="924349" fontAlgn="base">
              <a:spcBef>
                <a:spcPct val="30000"/>
              </a:spcBef>
              <a:spcAft>
                <a:spcPct val="0"/>
              </a:spcAft>
              <a:defRPr/>
            </a:pPr>
            <a:endParaRPr lang="en-US" sz="1000" dirty="0" smtClean="0">
              <a:latin typeface="Segoe UI" pitchFamily="34" charset="0"/>
              <a:ea typeface="Segoe UI" pitchFamily="34" charset="0"/>
              <a:cs typeface="Segoe UI" pitchFamily="34" charset="0"/>
            </a:endParaRPr>
          </a:p>
          <a:p>
            <a:pPr defTabSz="924349" fontAlgn="base">
              <a:spcBef>
                <a:spcPct val="30000"/>
              </a:spcBef>
              <a:spcAft>
                <a:spcPct val="0"/>
              </a:spcAft>
              <a:defRPr/>
            </a:pPr>
            <a:r>
              <a:rPr lang="en-US" sz="1000" dirty="0" smtClean="0">
                <a:latin typeface="Segoe UI" pitchFamily="34" charset="0"/>
                <a:ea typeface="Segoe UI" pitchFamily="34" charset="0"/>
                <a:cs typeface="Segoe UI" pitchFamily="34" charset="0"/>
              </a:rPr>
              <a:t>[Click]</a:t>
            </a:r>
          </a:p>
          <a:p>
            <a:pPr defTabSz="924349" fontAlgn="base">
              <a:spcBef>
                <a:spcPct val="30000"/>
              </a:spcBef>
              <a:spcAft>
                <a:spcPct val="0"/>
              </a:spcAft>
              <a:defRPr/>
            </a:pPr>
            <a:r>
              <a:rPr lang="en-US" sz="1000" dirty="0" smtClean="0">
                <a:latin typeface="Segoe UI" pitchFamily="34" charset="0"/>
                <a:ea typeface="Segoe UI" pitchFamily="34" charset="0"/>
                <a:cs typeface="Segoe UI" pitchFamily="34" charset="0"/>
              </a:rPr>
              <a:t>When</a:t>
            </a:r>
            <a:r>
              <a:rPr lang="en-US" sz="1000" baseline="0" dirty="0" smtClean="0">
                <a:latin typeface="Segoe UI" pitchFamily="34" charset="0"/>
                <a:ea typeface="Segoe UI" pitchFamily="34" charset="0"/>
                <a:cs typeface="Segoe UI" pitchFamily="34" charset="0"/>
              </a:rPr>
              <a:t> this occurs, a Hyper-V Smart Paging file is created for the VM to give it enough RAM to be able to start.</a:t>
            </a:r>
          </a:p>
          <a:p>
            <a:pPr defTabSz="924349" fontAlgn="base">
              <a:spcBef>
                <a:spcPct val="30000"/>
              </a:spcBef>
              <a:spcAft>
                <a:spcPct val="0"/>
              </a:spcAft>
              <a:defRPr/>
            </a:pPr>
            <a:endParaRPr lang="en-US" sz="1000" baseline="0" dirty="0" smtClean="0">
              <a:latin typeface="Segoe UI" pitchFamily="34" charset="0"/>
              <a:ea typeface="Segoe UI" pitchFamily="34" charset="0"/>
              <a:cs typeface="Segoe UI" pitchFamily="34" charset="0"/>
            </a:endParaRPr>
          </a:p>
          <a:p>
            <a:pPr defTabSz="924349" fontAlgn="base">
              <a:spcBef>
                <a:spcPct val="30000"/>
              </a:spcBef>
              <a:spcAft>
                <a:spcPct val="0"/>
              </a:spcAft>
              <a:defRPr/>
            </a:pPr>
            <a:r>
              <a:rPr lang="en-US" sz="1000" baseline="0" dirty="0" smtClean="0">
                <a:latin typeface="Segoe UI" pitchFamily="34" charset="0"/>
                <a:ea typeface="Segoe UI" pitchFamily="34" charset="0"/>
                <a:cs typeface="Segoe UI" pitchFamily="34" charset="0"/>
              </a:rPr>
              <a:t>[Click]</a:t>
            </a:r>
          </a:p>
          <a:p>
            <a:pPr defTabSz="924349" fontAlgn="base">
              <a:spcBef>
                <a:spcPct val="30000"/>
              </a:spcBef>
              <a:spcAft>
                <a:spcPct val="0"/>
              </a:spcAft>
              <a:defRPr/>
            </a:pPr>
            <a:r>
              <a:rPr lang="en-US" sz="1000" baseline="0" dirty="0" smtClean="0">
                <a:latin typeface="Segoe UI" pitchFamily="34" charset="0"/>
                <a:ea typeface="Segoe UI" pitchFamily="34" charset="0"/>
                <a:cs typeface="Segoe UI" pitchFamily="34" charset="0"/>
              </a:rPr>
              <a:t>After some time, the Hyper-V host will use the Dynamic Memory techniques like ballooning to pull the RAM away from this or other virtual machines to free up enough RAM to bring all of the Smart Paging contents back off of the disk.</a:t>
            </a:r>
            <a:endParaRPr lang="en-US" sz="1000"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22</a:t>
            </a:fld>
            <a:endParaRPr lang="en-US" b="1" dirty="0">
              <a:solidFill>
                <a:prstClr val="black"/>
              </a:solidFill>
            </a:endParaRPr>
          </a:p>
        </p:txBody>
      </p:sp>
    </p:spTree>
    <p:extLst>
      <p:ext uri="{BB962C8B-B14F-4D97-AF65-F5344CB8AC3E}">
        <p14:creationId xmlns:p14="http://schemas.microsoft.com/office/powerpoint/2010/main" val="366028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Windows Server 2012 Hyper-V and Hyper-V</a:t>
            </a:r>
            <a:r>
              <a:rPr lang="en-US" sz="1100" kern="1200" baseline="0" dirty="0" smtClean="0">
                <a:solidFill>
                  <a:schemeClr val="tx1"/>
                </a:solidFill>
                <a:effectLst/>
                <a:latin typeface="Segoe UI Light" pitchFamily="34" charset="0"/>
                <a:ea typeface="+mn-ea"/>
                <a:cs typeface="+mn-cs"/>
              </a:rPr>
              <a:t> Server 2012</a:t>
            </a:r>
            <a:r>
              <a:rPr lang="en-US" sz="1100" kern="1200" dirty="0" smtClean="0">
                <a:solidFill>
                  <a:schemeClr val="tx1"/>
                </a:solidFill>
                <a:effectLst/>
                <a:latin typeface="Segoe UI Light" pitchFamily="34" charset="0"/>
                <a:ea typeface="+mn-ea"/>
                <a:cs typeface="+mn-cs"/>
              </a:rPr>
              <a:t> also introduce a number of enhanced resource management capabilities that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Dynamic Memory Improvements - </a:t>
            </a:r>
            <a:r>
              <a:rPr lang="en-US" sz="1100" kern="1200" dirty="0" smtClean="0">
                <a:solidFill>
                  <a:schemeClr val="tx1"/>
                </a:solidFill>
                <a:effectLst/>
                <a:latin typeface="Segoe UI Light" pitchFamily="34" charset="0"/>
                <a:ea typeface="+mn-ea"/>
                <a:cs typeface="+mn-cs"/>
              </a:rPr>
              <a:t>These improvements dramatically increase virtual machine consolidation ratios and improve reliability for restart operations that can lead to lower costs, especially in environments, such as VDI, that have many idle or low-load virtual machines.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Resource Metering - </a:t>
            </a:r>
            <a:r>
              <a:rPr lang="en-US" sz="1100" kern="1200" dirty="0" smtClean="0">
                <a:solidFill>
                  <a:schemeClr val="tx1"/>
                </a:solidFill>
                <a:effectLst/>
                <a:latin typeface="Segoe UI Light" pitchFamily="34" charset="0"/>
                <a:ea typeface="+mn-ea"/>
                <a:cs typeface="+mn-cs"/>
              </a:rPr>
              <a:t>Resource Metering provides the ability to track and report the amount of data that is transferred per IP address or virtual machine to help ensure accurate chargebacks.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Quality of Service - </a:t>
            </a:r>
            <a:r>
              <a:rPr lang="en-US" sz="1100" kern="1200" dirty="0" smtClean="0">
                <a:solidFill>
                  <a:schemeClr val="tx1"/>
                </a:solidFill>
                <a:effectLst/>
                <a:latin typeface="Segoe UI Light" pitchFamily="34" charset="0"/>
                <a:ea typeface="+mn-ea"/>
                <a:cs typeface="+mn-cs"/>
              </a:rPr>
              <a:t>QoS provides the ability to programmatically adhere to a service level agreement (SLA) by specifying the minimum bandwidth that is available to a virtual machine or a port. It prevents latency issues by allocating maximum bandwidth use for a virtual machine or port.</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Data Center Bridging (DCB) - </a:t>
            </a:r>
            <a:r>
              <a:rPr lang="en-US" sz="1100" kern="1200" dirty="0" smtClean="0">
                <a:solidFill>
                  <a:schemeClr val="tx1"/>
                </a:solidFill>
                <a:effectLst/>
                <a:latin typeface="Segoe UI Light" pitchFamily="34" charset="0"/>
                <a:ea typeface="+mn-ea"/>
                <a:cs typeface="+mn-cs"/>
              </a:rPr>
              <a:t>DCB takes advantage of the latest innovations and reduces the cost and difficulty to maintain separate network, management, live migration and storage traffic by using a modern, converged 10-gigabit local area network (LAN).</a:t>
            </a: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D5CC4F-57EA-4E5D-8176-F3EB8881E930}"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85988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15"/>
              </a:lnSpc>
              <a:spcBef>
                <a:spcPts val="607"/>
              </a:spcBef>
              <a:spcAft>
                <a:spcPts val="607"/>
              </a:spcAft>
            </a:pPr>
            <a:r>
              <a:rPr lang="en-US" sz="1000" b="1" dirty="0" smtClean="0">
                <a:latin typeface="Segoe UI" pitchFamily="34" charset="0"/>
                <a:ea typeface="Segoe UI" pitchFamily="34" charset="0"/>
                <a:cs typeface="Segoe UI" pitchFamily="34" charset="0"/>
              </a:rPr>
              <a:t>Note: </a:t>
            </a:r>
            <a:r>
              <a:rPr lang="en-US" sz="1000" b="0" dirty="0" smtClean="0">
                <a:latin typeface="Segoe UI" pitchFamily="34" charset="0"/>
                <a:ea typeface="Segoe UI" pitchFamily="34" charset="0"/>
                <a:cs typeface="Segoe UI" pitchFamily="34" charset="0"/>
              </a:rPr>
              <a:t> This slide is animated with 2 clicks</a:t>
            </a:r>
            <a:endParaRPr lang="en-US" sz="1000" b="1" dirty="0" smtClean="0">
              <a:latin typeface="Segoe UI" pitchFamily="34" charset="0"/>
              <a:ea typeface="Segoe UI" pitchFamily="34" charset="0"/>
              <a:cs typeface="Segoe UI" pitchFamily="34" charset="0"/>
            </a:endParaRP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Your computing resources are limited. You need to know how different workloads draw upon these resources—even when they are virtualized. </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In Windows Server 2012, Hyper‑V introduces Resource Metering, a technology that helps you track historical data of the use of virtual machines. With Resource Metering, you can gain insight into the resource use of specific servers. You can use this data to perform capacity planning, to monitor consumption by different business units or customers, or to capture data needed to help redistribute the costs of running a workload. You could also use the information that this feature provides to help build a billing solution, so that customers of your hosting services can be charged appropriately for resource usage.</a:t>
            </a:r>
          </a:p>
          <a:p>
            <a:pPr eaLnBrk="1" hangingPunct="1">
              <a:defRPr/>
            </a:pPr>
            <a:endParaRPr lang="en-US" sz="1000" dirty="0" smtClean="0">
              <a:latin typeface="Segoe UI" pitchFamily="34" charset="0"/>
              <a:ea typeface="Segoe UI" pitchFamily="34" charset="0"/>
              <a:cs typeface="Segoe UI" pitchFamily="34" charset="0"/>
            </a:endParaRPr>
          </a:p>
          <a:p>
            <a:pPr eaLnBrk="1" hangingPunct="1">
              <a:defRPr/>
            </a:pPr>
            <a:r>
              <a:rPr lang="en-US" sz="1000" dirty="0" smtClean="0">
                <a:latin typeface="Segoe UI" pitchFamily="34" charset="0"/>
                <a:ea typeface="Segoe UI" pitchFamily="34" charset="0"/>
                <a:cs typeface="Segoe UI" pitchFamily="34" charset="0"/>
              </a:rPr>
              <a:t>Hyper‑V in Windows Server 2012 lets providers build a multitenant environment, in which virtual machines can be served to multiple clients in a more isolated and secure way, as shown in the </a:t>
            </a:r>
            <a:r>
              <a:rPr lang="en-US" sz="1000" b="1" dirty="0" smtClean="0">
                <a:latin typeface="Segoe UI" pitchFamily="34" charset="0"/>
                <a:ea typeface="Segoe UI" pitchFamily="34" charset="0"/>
                <a:cs typeface="Segoe UI" pitchFamily="34" charset="0"/>
              </a:rPr>
              <a:t>figure</a:t>
            </a:r>
            <a:r>
              <a:rPr lang="en-US" sz="1000" dirty="0" smtClean="0">
                <a:latin typeface="Segoe UI" pitchFamily="34" charset="0"/>
                <a:ea typeface="Segoe UI" pitchFamily="34" charset="0"/>
                <a:cs typeface="Segoe UI" pitchFamily="34" charset="0"/>
              </a:rPr>
              <a:t>. Because a single client may have many virtual machines, aggregation of resource usage data can be a challenging task. However, Windows Server 2012 simplifies this task by using resource pools, a feature available in Hyper‑V. Resource pools are logical containers that collect resources of the virtual machines that belong to one client, permitting single-point querying of the client’s overall resource use.</a:t>
            </a:r>
          </a:p>
          <a:p>
            <a:pPr eaLnBrk="1" hangingPunct="1">
              <a:defRPr/>
            </a:pPr>
            <a:endParaRPr lang="en-US" sz="1000" dirty="0" smtClean="0">
              <a:latin typeface="Segoe UI" pitchFamily="34" charset="0"/>
              <a:ea typeface="Segoe UI" pitchFamily="34" charset="0"/>
              <a:cs typeface="Segoe UI" pitchFamily="34" charset="0"/>
            </a:endParaRPr>
          </a:p>
          <a:p>
            <a:pPr eaLnBrk="1" hangingPunct="1">
              <a:defRPr/>
            </a:pPr>
            <a:r>
              <a:rPr lang="en-US" sz="1000" dirty="0" smtClean="0">
                <a:latin typeface="Segoe UI" pitchFamily="34" charset="0"/>
                <a:ea typeface="Segoe UI" pitchFamily="34" charset="0"/>
                <a:cs typeface="Segoe UI" pitchFamily="34" charset="0"/>
              </a:rPr>
              <a:t>Hyper‑V Resource Metering has the following features:</a:t>
            </a:r>
          </a:p>
          <a:p>
            <a:pPr eaLnBrk="1" hangingPunct="1">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Uses resource pools, </a:t>
            </a:r>
            <a:r>
              <a:rPr lang="en-US" sz="1000" dirty="0" smtClean="0">
                <a:latin typeface="Segoe UI" pitchFamily="34" charset="0"/>
                <a:ea typeface="Segoe UI" pitchFamily="34" charset="0"/>
                <a:cs typeface="Segoe UI" pitchFamily="34" charset="0"/>
              </a:rPr>
              <a:t>logical containers that collect resources of the virtual machines that belong to one client and allow single-point querying of the client’s overall resource use.</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Works with all Hyper‑V operations</a:t>
            </a:r>
            <a:r>
              <a:rPr lang="en-US" sz="1000" dirty="0" smtClean="0">
                <a:latin typeface="Segoe UI" pitchFamily="34" charset="0"/>
                <a:ea typeface="Segoe UI" pitchFamily="34" charset="0"/>
                <a:cs typeface="Segoe UI" pitchFamily="34" charset="0"/>
              </a:rPr>
              <a:t>. </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dirty="0" smtClean="0">
                <a:latin typeface="Segoe UI" pitchFamily="34" charset="0"/>
                <a:ea typeface="Segoe UI" pitchFamily="34" charset="0"/>
                <a:cs typeface="Segoe UI" pitchFamily="34" charset="0"/>
              </a:rPr>
              <a:t>Helps ensure that </a:t>
            </a:r>
            <a:r>
              <a:rPr lang="en-US" sz="1000" b="1" dirty="0" smtClean="0">
                <a:latin typeface="Segoe UI" pitchFamily="34" charset="0"/>
                <a:ea typeface="Segoe UI" pitchFamily="34" charset="0"/>
                <a:cs typeface="Segoe UI" pitchFamily="34" charset="0"/>
              </a:rPr>
              <a:t>movement of virtual machines </a:t>
            </a:r>
            <a:r>
              <a:rPr lang="en-US" sz="1000" dirty="0" smtClean="0">
                <a:latin typeface="Segoe UI" pitchFamily="34" charset="0"/>
                <a:ea typeface="Segoe UI" pitchFamily="34" charset="0"/>
                <a:cs typeface="Segoe UI" pitchFamily="34" charset="0"/>
              </a:rPr>
              <a:t>between Hyper‑V hosts (such as through live, offline, or storage migration) doesn’t affect the collected data.</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Uses Network Metering Port ACLs </a:t>
            </a:r>
            <a:r>
              <a:rPr lang="en-US" sz="1000" dirty="0" smtClean="0">
                <a:latin typeface="Segoe UI" pitchFamily="34" charset="0"/>
                <a:ea typeface="Segoe UI" pitchFamily="34" charset="0"/>
                <a:cs typeface="Segoe UI" pitchFamily="34" charset="0"/>
              </a:rPr>
              <a:t>to differentiate between Internet and intranet traffic, so providers can measure incoming and outgoing network traffic for a given IP address range.</a:t>
            </a:r>
          </a:p>
          <a:p>
            <a:pPr eaLnBrk="1" hangingPunct="1">
              <a:defRPr/>
            </a:pPr>
            <a:endParaRPr lang="en-US" sz="1000" dirty="0" smtClean="0">
              <a:latin typeface="Segoe UI" pitchFamily="34" charset="0"/>
              <a:ea typeface="Segoe UI" pitchFamily="34" charset="0"/>
              <a:cs typeface="Segoe UI" pitchFamily="34" charset="0"/>
            </a:endParaRPr>
          </a:p>
          <a:p>
            <a:pPr eaLnBrk="1" hangingPunct="1">
              <a:buFont typeface="Arial" pitchFamily="34" charset="0"/>
              <a:buNone/>
              <a:defRPr/>
            </a:pPr>
            <a:r>
              <a:rPr lang="en-US" sz="1000" dirty="0" smtClean="0">
                <a:latin typeface="Segoe UI" pitchFamily="34" charset="0"/>
                <a:ea typeface="Segoe UI" pitchFamily="34" charset="0"/>
                <a:cs typeface="Segoe UI" pitchFamily="34" charset="0"/>
              </a:rPr>
              <a:t>Resource Metering can measure the following:</a:t>
            </a:r>
          </a:p>
          <a:p>
            <a:pPr marL="173336" indent="-173336">
              <a:buFont typeface="Arial" pitchFamily="34" charset="0"/>
              <a:buChar char="•"/>
              <a:defRPr/>
            </a:pPr>
            <a:endParaRPr lang="en-US" sz="1000" b="1"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Average CPU use. </a:t>
            </a:r>
            <a:r>
              <a:rPr lang="en-US" sz="1000" dirty="0" smtClean="0">
                <a:latin typeface="Segoe UI" pitchFamily="34" charset="0"/>
                <a:ea typeface="Segoe UI" pitchFamily="34" charset="0"/>
                <a:cs typeface="Segoe UI" pitchFamily="34" charset="0"/>
              </a:rPr>
              <a:t>Average CPU, in megahertz, used by a virtual machine over a period of time.</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Average memory use. </a:t>
            </a:r>
            <a:r>
              <a:rPr lang="en-US" sz="1000" dirty="0" smtClean="0">
                <a:latin typeface="Segoe UI" pitchFamily="34" charset="0"/>
                <a:ea typeface="Segoe UI" pitchFamily="34" charset="0"/>
                <a:cs typeface="Segoe UI" pitchFamily="34" charset="0"/>
              </a:rPr>
              <a:t>Average physical memory, in megabytes, used by a virtual machine over a period of time.</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Minimum memory use. </a:t>
            </a:r>
            <a:r>
              <a:rPr lang="en-US" sz="1000" dirty="0" smtClean="0">
                <a:latin typeface="Segoe UI" pitchFamily="34" charset="0"/>
                <a:ea typeface="Segoe UI" pitchFamily="34" charset="0"/>
                <a:cs typeface="Segoe UI" pitchFamily="34" charset="0"/>
              </a:rPr>
              <a:t>Lowest amount of physical memory, in megabytes, assigned to a virtual machine over a period of time.</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Maximum memory use. </a:t>
            </a:r>
            <a:r>
              <a:rPr lang="en-US" sz="1000" dirty="0" smtClean="0">
                <a:latin typeface="Segoe UI" pitchFamily="34" charset="0"/>
                <a:ea typeface="Segoe UI" pitchFamily="34" charset="0"/>
                <a:cs typeface="Segoe UI" pitchFamily="34" charset="0"/>
              </a:rPr>
              <a:t>Highest amount of physical memory, in megabytes, assigned to a virtual machine over a period of time. </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Maximum disk allocation. </a:t>
            </a:r>
            <a:r>
              <a:rPr lang="en-US" sz="1000" dirty="0" smtClean="0">
                <a:latin typeface="Segoe UI" pitchFamily="34" charset="0"/>
                <a:ea typeface="Segoe UI" pitchFamily="34" charset="0"/>
                <a:cs typeface="Segoe UI" pitchFamily="34" charset="0"/>
              </a:rPr>
              <a:t>Highest amount of disk space capacity, in megabytes, allocated to a virtual machine over a period of time.</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Incoming network traffic. </a:t>
            </a:r>
            <a:r>
              <a:rPr lang="en-US" sz="1000" dirty="0" smtClean="0">
                <a:latin typeface="Segoe UI" pitchFamily="34" charset="0"/>
                <a:ea typeface="Segoe UI" pitchFamily="34" charset="0"/>
                <a:cs typeface="Segoe UI" pitchFamily="34" charset="0"/>
              </a:rPr>
              <a:t>Total incoming network traffic, in megabytes, for a virtual network adapter over a period of time. </a:t>
            </a:r>
          </a:p>
          <a:p>
            <a:pPr marL="173336" indent="-173336">
              <a:buFont typeface="Arial" pitchFamily="34" charset="0"/>
              <a:buChar char="•"/>
              <a:defRPr/>
            </a:pPr>
            <a:endParaRPr lang="en-US" sz="1000" dirty="0" smtClean="0">
              <a:latin typeface="Segoe UI" pitchFamily="34" charset="0"/>
              <a:ea typeface="Segoe UI" pitchFamily="34" charset="0"/>
              <a:cs typeface="Segoe UI" pitchFamily="34" charset="0"/>
            </a:endParaRPr>
          </a:p>
          <a:p>
            <a:pPr marL="173336" indent="-173336">
              <a:buFont typeface="Arial" pitchFamily="34" charset="0"/>
              <a:buChar char="•"/>
              <a:defRPr/>
            </a:pPr>
            <a:r>
              <a:rPr lang="en-US" sz="1000" b="1" dirty="0" smtClean="0">
                <a:latin typeface="Segoe UI" pitchFamily="34" charset="0"/>
                <a:ea typeface="Segoe UI" pitchFamily="34" charset="0"/>
                <a:cs typeface="Segoe UI" pitchFamily="34" charset="0"/>
              </a:rPr>
              <a:t>Outgoing network traffic. </a:t>
            </a:r>
            <a:r>
              <a:rPr lang="en-US" sz="1000" dirty="0" smtClean="0">
                <a:latin typeface="Segoe UI" pitchFamily="34" charset="0"/>
                <a:ea typeface="Segoe UI" pitchFamily="34" charset="0"/>
                <a:cs typeface="Segoe UI" pitchFamily="34" charset="0"/>
              </a:rPr>
              <a:t>Total outgoing network traffic, in megabytes, for a virtual network adapter over a period of time. </a:t>
            </a: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24</a:t>
            </a:fld>
            <a:endParaRPr lang="en-US" b="1" dirty="0">
              <a:solidFill>
                <a:prstClr val="black"/>
              </a:solidFill>
            </a:endParaRPr>
          </a:p>
        </p:txBody>
      </p:sp>
    </p:spTree>
    <p:extLst>
      <p:ext uri="{BB962C8B-B14F-4D97-AF65-F5344CB8AC3E}">
        <p14:creationId xmlns:p14="http://schemas.microsoft.com/office/powerpoint/2010/main" val="300960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Both Windows Server 2012 Hyper-V &amp; Hyper-V Server 2012 also introduce a number of enhanced storage capabilities to support the most intensive, mission-critical of workloads.  These capabilities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Virtual Fibre Channel</a:t>
            </a:r>
            <a:r>
              <a:rPr lang="en-US" sz="1100" kern="1200" dirty="0" smtClean="0">
                <a:solidFill>
                  <a:schemeClr val="tx1"/>
                </a:solidFill>
                <a:effectLst/>
                <a:latin typeface="Segoe UI Light" pitchFamily="34" charset="0"/>
                <a:ea typeface="+mn-ea"/>
                <a:cs typeface="+mn-cs"/>
              </a:rPr>
              <a:t> – Enables virtual machines to integrate directly into Fiber Channel Storage Area Networks (SAN), unlocking scenarios such as fiber channel-based Hyper-V Guest Clusters.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Support for 4-KB Disk Sectors in Hyper‑V Virtual Disks. </a:t>
            </a:r>
            <a:r>
              <a:rPr lang="en-US" sz="1100" kern="1200" dirty="0" smtClean="0">
                <a:solidFill>
                  <a:schemeClr val="tx1"/>
                </a:solidFill>
                <a:effectLst/>
                <a:latin typeface="Segoe UI Light" pitchFamily="34" charset="0"/>
                <a:ea typeface="+mn-ea"/>
                <a:cs typeface="+mn-cs"/>
              </a:rPr>
              <a:t>Support for 4,000-byte (4‑KB) disk sectors lets customers take advantage of the emerging innovation in storage hardware that provides increased capacity and reliability.</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New Virtual Hard Disk Format. </a:t>
            </a:r>
            <a:r>
              <a:rPr lang="en-US" sz="1100" kern="1200" dirty="0" smtClean="0">
                <a:solidFill>
                  <a:schemeClr val="tx1"/>
                </a:solidFill>
                <a:effectLst/>
                <a:latin typeface="Segoe UI Light" pitchFamily="34" charset="0"/>
                <a:ea typeface="+mn-ea"/>
                <a:cs typeface="+mn-cs"/>
              </a:rPr>
              <a:t>This new format, called VHDX, is designed to better handle current and future workloads and addresses the technological demands of an enterprise’s evolving needs by increasing storage capacity, protecting data, improving quality performance on 4-KB disks, and providing additional operation-enhancing features.  The maximum size of a VHDX file is 64TB.</a:t>
            </a: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66462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Windows Server 2012 Hyper-V and Hyper-V</a:t>
            </a:r>
            <a:r>
              <a:rPr lang="en-US" sz="1100" kern="1200" baseline="0" dirty="0" smtClean="0">
                <a:solidFill>
                  <a:schemeClr val="tx1"/>
                </a:solidFill>
                <a:effectLst/>
                <a:latin typeface="Segoe UI Light" pitchFamily="34" charset="0"/>
                <a:ea typeface="+mn-ea"/>
                <a:cs typeface="+mn-cs"/>
              </a:rPr>
              <a:t> Server 2012</a:t>
            </a:r>
            <a:r>
              <a:rPr lang="en-US" sz="1100" kern="1200" dirty="0" smtClean="0">
                <a:solidFill>
                  <a:schemeClr val="tx1"/>
                </a:solidFill>
                <a:effectLst/>
                <a:latin typeface="Segoe UI Light" pitchFamily="34" charset="0"/>
                <a:ea typeface="+mn-ea"/>
                <a:cs typeface="+mn-cs"/>
              </a:rPr>
              <a:t> also introduce a number of enhanced resource management capabilities that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Dynamic Memory Improvements - </a:t>
            </a:r>
            <a:r>
              <a:rPr lang="en-US" sz="1100" kern="1200" dirty="0" smtClean="0">
                <a:solidFill>
                  <a:schemeClr val="tx1"/>
                </a:solidFill>
                <a:effectLst/>
                <a:latin typeface="Segoe UI Light" pitchFamily="34" charset="0"/>
                <a:ea typeface="+mn-ea"/>
                <a:cs typeface="+mn-cs"/>
              </a:rPr>
              <a:t>These improvements dramatically increase virtual machine consolidation ratios and improve reliability for restart operations that can lead to lower costs, especially in environments, such as VDI, that have many idle or low-load virtual machines.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Resource Metering - </a:t>
            </a:r>
            <a:r>
              <a:rPr lang="en-US" sz="1100" kern="1200" dirty="0" smtClean="0">
                <a:solidFill>
                  <a:schemeClr val="tx1"/>
                </a:solidFill>
                <a:effectLst/>
                <a:latin typeface="Segoe UI Light" pitchFamily="34" charset="0"/>
                <a:ea typeface="+mn-ea"/>
                <a:cs typeface="+mn-cs"/>
              </a:rPr>
              <a:t>Resource Metering provides the ability to track and report the amount of data that is transferred per IP address or virtual machine to help ensure accurate chargebacks.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Quality of Service - </a:t>
            </a:r>
            <a:r>
              <a:rPr lang="en-US" sz="1100" kern="1200" dirty="0" smtClean="0">
                <a:solidFill>
                  <a:schemeClr val="tx1"/>
                </a:solidFill>
                <a:effectLst/>
                <a:latin typeface="Segoe UI Light" pitchFamily="34" charset="0"/>
                <a:ea typeface="+mn-ea"/>
                <a:cs typeface="+mn-cs"/>
              </a:rPr>
              <a:t>QoS provides the ability to programmatically adhere to a service level agreement (SLA) by specifying the minimum bandwidth that is available to a virtual machine or a port. It prevents latency issues by allocating maximum bandwidth use for a virtual machine or port.</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Data Center Bridging (DCB) - </a:t>
            </a:r>
            <a:r>
              <a:rPr lang="en-US" sz="1100" kern="1200" dirty="0" smtClean="0">
                <a:solidFill>
                  <a:schemeClr val="tx1"/>
                </a:solidFill>
                <a:effectLst/>
                <a:latin typeface="Segoe UI Light" pitchFamily="34" charset="0"/>
                <a:ea typeface="+mn-ea"/>
                <a:cs typeface="+mn-cs"/>
              </a:rPr>
              <a:t>DCB takes advantage of the latest innovations and reduces the cost and difficulty to maintain separate network, management, live migration and storage traffic by using a modern, converged 10-gigabit local area network (LAN).</a:t>
            </a: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D5CC4F-57EA-4E5D-8176-F3EB8881E930}"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28732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pPr eaLnBrk="1" hangingPunct="1">
              <a:lnSpc>
                <a:spcPct val="90000"/>
              </a:lnSpc>
              <a:defRPr/>
            </a:pPr>
            <a:r>
              <a:rPr lang="en-US" sz="1000" b="1" dirty="0" smtClean="0">
                <a:latin typeface="Segoe UI" pitchFamily="34" charset="0"/>
                <a:ea typeface="Segoe UI" pitchFamily="34" charset="0"/>
                <a:cs typeface="Segoe UI" pitchFamily="34" charset="0"/>
              </a:rPr>
              <a:t>Current situation</a:t>
            </a: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Public cloud hosting providers and large enterprises must often run multiple application servers on servers running Hyper‑V. Hosting providers that host customers on a server running Hyper‑V must deliver performance that’s based on service level agreements (SLAs). Enterprises want to run multiple application servers on a server running Hyper‑V with the confidence that each one will perform predictably. </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Most hosting providers and enterprises use a dedicated network adapter and a dedicated network for a specific type of workload, such as storage or live migration, to help achieve network performance isolation on a server running Hyper‑V. This strategy works for 1-gigabit Ethernet (GbE) network adapters, but becomes impractical for those using or planning to use 10 GigE network adapters. For most deployments, one or two 10 GigE network adapters provide enough bandwidth for all the workloads on a server running Hyper‑V. However, 10-GbE network adapters and switches are considerably more expensive than their 1-GbE counterparts. To optimize the 10 GigE hardware, a server running Hyper‑V requires new capabilities to manage bandwidth.</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Windows Server 2008 R2</a:t>
            </a: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In Windows Server 2008 R2, QoS supports the enforcement of maximum bandwidth. This is known as rate limiting. Consider a typical server running Hyper‑V in which the following four types of network traffic share a single 10 GigE network adapter:</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marL="184892" indent="-184892">
              <a:lnSpc>
                <a:spcPct val="105000"/>
              </a:lnSpc>
              <a:spcBef>
                <a:spcPct val="0"/>
              </a:spcBef>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Traffic between virtual machines and resources on other servers.</a:t>
            </a:r>
          </a:p>
          <a:p>
            <a:pPr marL="184892" indent="-184892">
              <a:lnSpc>
                <a:spcPct val="105000"/>
              </a:lnSpc>
              <a:spcBef>
                <a:spcPct val="0"/>
              </a:spcBef>
              <a:buClr>
                <a:srgbClr val="0BA8D7"/>
              </a:buClr>
              <a:buFont typeface="Calibri" pitchFamily="34" charset="0"/>
              <a:buChar char="•"/>
              <a:defRPr/>
            </a:pPr>
            <a:endParaRPr lang="en-US" sz="1000" dirty="0" smtClean="0">
              <a:latin typeface="Segoe UI" pitchFamily="34" charset="0"/>
              <a:ea typeface="Segoe UI" pitchFamily="34" charset="0"/>
              <a:cs typeface="Segoe UI" pitchFamily="34" charset="0"/>
            </a:endParaRPr>
          </a:p>
          <a:p>
            <a:pPr marL="184892" indent="-184892">
              <a:lnSpc>
                <a:spcPct val="105000"/>
              </a:lnSpc>
              <a:spcBef>
                <a:spcPct val="0"/>
              </a:spcBef>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Traffic to and from storage.</a:t>
            </a:r>
          </a:p>
          <a:p>
            <a:pPr marL="184892" indent="-184892">
              <a:lnSpc>
                <a:spcPct val="105000"/>
              </a:lnSpc>
              <a:spcBef>
                <a:spcPct val="0"/>
              </a:spcBef>
              <a:buClr>
                <a:srgbClr val="0BA8D7"/>
              </a:buClr>
              <a:buFont typeface="Calibri" pitchFamily="34" charset="0"/>
              <a:buChar char="•"/>
              <a:defRPr/>
            </a:pPr>
            <a:endParaRPr lang="en-US" sz="1000" dirty="0" smtClean="0">
              <a:latin typeface="Segoe UI" pitchFamily="34" charset="0"/>
              <a:ea typeface="Segoe UI" pitchFamily="34" charset="0"/>
              <a:cs typeface="Segoe UI" pitchFamily="34" charset="0"/>
            </a:endParaRPr>
          </a:p>
          <a:p>
            <a:pPr marL="184892" indent="-184892">
              <a:lnSpc>
                <a:spcPct val="105000"/>
              </a:lnSpc>
              <a:spcBef>
                <a:spcPct val="0"/>
              </a:spcBef>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Traffic for live migration of virtual machines between servers running Hyper‑V.</a:t>
            </a:r>
          </a:p>
          <a:p>
            <a:pPr marL="184892" indent="-184892">
              <a:lnSpc>
                <a:spcPct val="105000"/>
              </a:lnSpc>
              <a:spcBef>
                <a:spcPct val="0"/>
              </a:spcBef>
              <a:buClr>
                <a:srgbClr val="0BA8D7"/>
              </a:buClr>
              <a:buFont typeface="Calibri" pitchFamily="34" charset="0"/>
              <a:buChar char="•"/>
              <a:defRPr/>
            </a:pPr>
            <a:endParaRPr lang="en-US" sz="1000" dirty="0" smtClean="0">
              <a:latin typeface="Segoe UI" pitchFamily="34" charset="0"/>
              <a:ea typeface="Segoe UI" pitchFamily="34" charset="0"/>
              <a:cs typeface="Segoe UI" pitchFamily="34" charset="0"/>
            </a:endParaRPr>
          </a:p>
          <a:p>
            <a:pPr marL="184892" indent="-184892">
              <a:lnSpc>
                <a:spcPct val="105000"/>
              </a:lnSpc>
              <a:spcBef>
                <a:spcPct val="0"/>
              </a:spcBef>
              <a:spcAft>
                <a:spcPts val="1011"/>
              </a:spcAft>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Traffic to and from a CSV (intercommunication between nodes in a cluster).</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If virtual machine data is rate limited to 3 gigabits per second (Gbps), the sum of the virtual machine data throughputs can’t exceed 3 Gbps at any time, even if the other network traffic types don’t use the remaining 7 Gbps of bandwidth. However, this also means the other types of traffic can reduce the actual amount of bandwidth available for virtual machine data to unacceptable levels, depending on how their maximum bandwidths are defined.</a:t>
            </a:r>
          </a:p>
          <a:p>
            <a:pPr>
              <a:lnSpc>
                <a:spcPct val="90000"/>
              </a:lnSpc>
              <a:spcBef>
                <a:spcPct val="0"/>
              </a:spcBef>
              <a:spcAft>
                <a:spcPts val="1011"/>
              </a:spcAft>
              <a:defRPr/>
            </a:pPr>
            <a:r>
              <a:rPr lang="en-US" sz="1000" dirty="0" smtClean="0">
                <a:latin typeface="Segoe UI" pitchFamily="34" charset="0"/>
                <a:ea typeface="Segoe UI" pitchFamily="34" charset="0"/>
                <a:cs typeface="Segoe UI" pitchFamily="34" charset="0"/>
              </a:rPr>
              <a:t> </a:t>
            </a:r>
          </a:p>
          <a:p>
            <a:pPr eaLnBrk="1" hangingPunct="1">
              <a:lnSpc>
                <a:spcPct val="90000"/>
              </a:lnSpc>
              <a:defRPr/>
            </a:pPr>
            <a:r>
              <a:rPr lang="en-US" sz="1000" b="1" dirty="0" smtClean="0">
                <a:latin typeface="Segoe UI" pitchFamily="34" charset="0"/>
                <a:ea typeface="Segoe UI" pitchFamily="34" charset="0"/>
                <a:cs typeface="Segoe UI" pitchFamily="34" charset="0"/>
              </a:rPr>
              <a:t>Windows Server 2012 solution  </a:t>
            </a:r>
          </a:p>
          <a:p>
            <a:pPr eaLnBrk="1" hangingPunct="1">
              <a:lnSpc>
                <a:spcPct val="90000"/>
              </a:lnSpc>
              <a:defRPr/>
            </a:pPr>
            <a:endParaRPr lang="en-US" sz="1000" b="1" dirty="0" smtClean="0">
              <a:latin typeface="Segoe UI" pitchFamily="34" charset="0"/>
              <a:ea typeface="Segoe UI" pitchFamily="34" charset="0"/>
              <a:cs typeface="Segoe UI" pitchFamily="34" charset="0"/>
            </a:endParaRPr>
          </a:p>
          <a:p>
            <a:pPr eaLnBrk="1" hangingPunct="1">
              <a:lnSpc>
                <a:spcPct val="90000"/>
              </a:lnSpc>
              <a:defRPr/>
            </a:pPr>
            <a:r>
              <a:rPr lang="en-US" sz="1000" dirty="0" smtClean="0">
                <a:latin typeface="Segoe UI" pitchFamily="34" charset="0"/>
                <a:ea typeface="Segoe UI" pitchFamily="34" charset="0"/>
                <a:cs typeface="Segoe UI" pitchFamily="34" charset="0"/>
              </a:rPr>
              <a:t>Windows Server 2012 introduces new a QoS bandwidth management feature, </a:t>
            </a:r>
            <a:r>
              <a:rPr lang="en-US" sz="1000" b="1" dirty="0" smtClean="0">
                <a:latin typeface="Segoe UI" pitchFamily="34" charset="0"/>
                <a:ea typeface="Segoe UI" pitchFamily="34" charset="0"/>
                <a:cs typeface="Segoe UI" pitchFamily="34" charset="0"/>
              </a:rPr>
              <a:t>minimum bandwidth</a:t>
            </a:r>
            <a:r>
              <a:rPr lang="en-US" sz="1000" dirty="0" smtClean="0">
                <a:latin typeface="Segoe UI" pitchFamily="34" charset="0"/>
                <a:ea typeface="Segoe UI" pitchFamily="34" charset="0"/>
                <a:cs typeface="Segoe UI" pitchFamily="34" charset="0"/>
              </a:rPr>
              <a:t>, that enables hosting providers and enterprises to provide services with predictable network performance to virtual machines on a server running Hyper‑V. </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b="1" dirty="0" smtClean="0">
                <a:latin typeface="Segoe UI" pitchFamily="34" charset="0"/>
                <a:ea typeface="Segoe UI" pitchFamily="34" charset="0"/>
                <a:cs typeface="Segoe UI" pitchFamily="34" charset="0"/>
              </a:rPr>
              <a:t>Features of minimum bandwidth</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Unlike maximum bandwidth, which is a bandwidth cap, minimum bandwidth is a bandwidth floor. </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It assigns a certain amount of bandwidth to a given type of traffic. </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dirty="0" smtClean="0">
                <a:latin typeface="Segoe UI" pitchFamily="34" charset="0"/>
                <a:ea typeface="Segoe UI" pitchFamily="34" charset="0"/>
                <a:cs typeface="Segoe UI" pitchFamily="34" charset="0"/>
              </a:rPr>
              <a:t>In the event of congestion, when the desired network bandwidth exceeds the available bandwidth, minimum bandwidth is designed to help ensure that each type of network traffic receives at least its assigned bandwidth. For this reason, minimum bandwidth is also known as fair sharing. This characteristic is essential to converge multiple types of network traffic on a single network adapter. </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dirty="0" smtClean="0">
                <a:latin typeface="Segoe UI" pitchFamily="34" charset="0"/>
                <a:ea typeface="Segoe UI" pitchFamily="34" charset="0"/>
                <a:cs typeface="Segoe UI" pitchFamily="34" charset="0"/>
              </a:rPr>
              <a:t>If there’s no congestion—that is, when there’s sufficient bandwidth to accommodate all network traffic—each type of network traffic can exceed its quota and consume as much bandwidth as is available. This characteristic makes minimum bandwidth superior to maximum bandwidth in using available bandwidth. </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If the importance of workloads in virtual machines is relative, you can use </a:t>
            </a:r>
            <a:r>
              <a:rPr lang="en-US" sz="1000" b="1" dirty="0" smtClean="0">
                <a:latin typeface="Segoe UI" pitchFamily="34" charset="0"/>
                <a:ea typeface="Segoe UI" pitchFamily="34" charset="0"/>
                <a:cs typeface="Segoe UI" pitchFamily="34" charset="0"/>
              </a:rPr>
              <a:t>relative minimum bandwidth</a:t>
            </a:r>
            <a:r>
              <a:rPr lang="en-US" sz="1000" dirty="0" smtClean="0">
                <a:latin typeface="Segoe UI" pitchFamily="34" charset="0"/>
                <a:ea typeface="Segoe UI" pitchFamily="34" charset="0"/>
                <a:cs typeface="Segoe UI" pitchFamily="34" charset="0"/>
              </a:rPr>
              <a:t>, where you assign a weight to each virtual machine, giving the more important ones a higher weight. You determine the bandwidth fraction that you assign to a virtual machine by dividing the virtual machine’s weight by the sum of all the weights of virtual machines that are attached to the Hyper‑V Extensible Switch. The following figure illustrates relative minimum bandwidth</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If you want to provide an exact bandwidth, you should use strict minimum bandwidth where you assign an exact bandwidth quota to each virtual machine that is attached to the Hyper‑V Extensible Switch.</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defRPr/>
            </a:pPr>
            <a:r>
              <a:rPr lang="en-US" sz="1000" b="1" dirty="0" smtClean="0">
                <a:latin typeface="Segoe UI" pitchFamily="34" charset="0"/>
                <a:ea typeface="Segoe UI" pitchFamily="34" charset="0"/>
                <a:cs typeface="Segoe UI" pitchFamily="34" charset="0"/>
              </a:rPr>
              <a:t>Bandwidth oversubscription: </a:t>
            </a:r>
            <a:r>
              <a:rPr lang="en-US" sz="1000" dirty="0" smtClean="0">
                <a:latin typeface="Segoe UI" pitchFamily="34" charset="0"/>
                <a:ea typeface="Segoe UI" pitchFamily="34" charset="0"/>
                <a:cs typeface="Segoe UI" pitchFamily="34" charset="0"/>
              </a:rPr>
              <a:t>The maximum amount of bandwidth that can be assigned to virtual machines is the bandwidth of a member network adapter in the network adapter team. The figure shows an invalid, oversubscribed configuration.</a:t>
            </a:r>
            <a:endParaRPr lang="en-US" sz="1000" b="1" dirty="0" smtClean="0">
              <a:latin typeface="Segoe UI" pitchFamily="34" charset="0"/>
              <a:ea typeface="Segoe UI" pitchFamily="34" charset="0"/>
              <a:cs typeface="Segoe UI" pitchFamily="34" charset="0"/>
            </a:endParaRP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Two mechanisms</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dirty="0" smtClean="0">
                <a:latin typeface="Segoe UI" pitchFamily="34" charset="0"/>
                <a:ea typeface="Segoe UI" pitchFamily="34" charset="0"/>
                <a:cs typeface="Segoe UI" pitchFamily="34" charset="0"/>
              </a:rPr>
              <a:t>Windows Server 2012 offers two different mechanisms to enforce minimum bandwidth:</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The software solution: </a:t>
            </a:r>
            <a:r>
              <a:rPr lang="en-US" sz="1000" dirty="0" smtClean="0">
                <a:latin typeface="Segoe UI" pitchFamily="34" charset="0"/>
                <a:ea typeface="Segoe UI" pitchFamily="34" charset="0"/>
                <a:cs typeface="Segoe UI" pitchFamily="34" charset="0"/>
              </a:rPr>
              <a:t>The newly enhanced </a:t>
            </a:r>
            <a:r>
              <a:rPr lang="en-US" sz="1000" b="1" dirty="0" smtClean="0">
                <a:latin typeface="Segoe UI" pitchFamily="34" charset="0"/>
                <a:ea typeface="Segoe UI" pitchFamily="34" charset="0"/>
                <a:cs typeface="Segoe UI" pitchFamily="34" charset="0"/>
              </a:rPr>
              <a:t>packet scheduler. </a:t>
            </a:r>
          </a:p>
          <a:p>
            <a:pPr eaLnBrk="1" hangingPunct="1">
              <a:lnSpc>
                <a:spcPct val="90000"/>
              </a:lnSpc>
              <a:defRPr/>
            </a:pPr>
            <a:endParaRPr lang="en-US" sz="1000" b="1"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The hardware solution: </a:t>
            </a:r>
            <a:r>
              <a:rPr lang="en-US" sz="1000" dirty="0" smtClean="0">
                <a:latin typeface="Segoe UI" pitchFamily="34" charset="0"/>
                <a:ea typeface="Segoe UI" pitchFamily="34" charset="0"/>
                <a:cs typeface="Segoe UI" pitchFamily="34" charset="0"/>
              </a:rPr>
              <a:t>Network adapters that support </a:t>
            </a:r>
            <a:r>
              <a:rPr lang="en-US" sz="1000" b="1" dirty="0" smtClean="0">
                <a:latin typeface="Segoe UI" pitchFamily="34" charset="0"/>
                <a:ea typeface="Segoe UI" pitchFamily="34" charset="0"/>
                <a:cs typeface="Segoe UI" pitchFamily="34" charset="0"/>
              </a:rPr>
              <a:t>Data Center Bridging</a:t>
            </a:r>
            <a:r>
              <a:rPr lang="en-US" sz="1000" dirty="0" smtClean="0">
                <a:latin typeface="Segoe UI" pitchFamily="34" charset="0"/>
                <a:ea typeface="Segoe UI" pitchFamily="34" charset="0"/>
                <a:cs typeface="Segoe UI" pitchFamily="34" charset="0"/>
              </a:rPr>
              <a:t>. </a:t>
            </a:r>
          </a:p>
          <a:p>
            <a:pPr eaLnBrk="1" hangingPunct="1">
              <a:lnSpc>
                <a:spcPct val="90000"/>
              </a:lnSpc>
              <a:buFontTx/>
              <a:buChar char="•"/>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In both cases, network traffic needs to first be classified:</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marL="184892" indent="-184892">
              <a:lnSpc>
                <a:spcPct val="90000"/>
              </a:lnSpc>
              <a:buFontTx/>
              <a:buChar char="•"/>
              <a:defRPr/>
            </a:pPr>
            <a:r>
              <a:rPr lang="en-US" sz="1000" dirty="0" smtClean="0">
                <a:latin typeface="Segoe UI" pitchFamily="34" charset="0"/>
                <a:ea typeface="Segoe UI" pitchFamily="34" charset="0"/>
                <a:cs typeface="Segoe UI" pitchFamily="34" charset="0"/>
              </a:rPr>
              <a:t>The server either classifies a packet itself or gives instructions to a network adapter to classify it. </a:t>
            </a:r>
          </a:p>
          <a:p>
            <a:pPr marL="184892" indent="-184892">
              <a:lnSpc>
                <a:spcPct val="90000"/>
              </a:lnSpc>
              <a:buFontTx/>
              <a:buChar char="•"/>
              <a:defRPr/>
            </a:pPr>
            <a:r>
              <a:rPr lang="en-US" sz="1000" dirty="0" smtClean="0">
                <a:latin typeface="Segoe UI" pitchFamily="34" charset="0"/>
                <a:ea typeface="Segoe UI" pitchFamily="34" charset="0"/>
                <a:cs typeface="Segoe UI" pitchFamily="34" charset="0"/>
              </a:rPr>
              <a:t>The result of classification is a number of traffic flows in Windows, and a given packet can only belong to one of them. </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dirty="0" smtClean="0">
                <a:latin typeface="Segoe UI" pitchFamily="34" charset="0"/>
                <a:ea typeface="Segoe UI" pitchFamily="34" charset="0"/>
                <a:cs typeface="Segoe UI" pitchFamily="34" charset="0"/>
              </a:rPr>
              <a:t>For example, a traffic flow could be a live migration connection, a file transfer between a server and a client, or a remote desktop connection. Based on how the bandwidth policies are configured, either the packet scheduler in Windows Server 2012 or the network adapter will dispatch the packets at a rate equal to or higher than the minimum bandwidth configured for the traffic flow. </a:t>
            </a:r>
          </a:p>
          <a:p>
            <a:pPr eaLnBrk="1" hangingPunct="1">
              <a:lnSpc>
                <a:spcPct val="90000"/>
              </a:lnSpc>
              <a:buFontTx/>
              <a:buChar char="•"/>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Each of the two mechanisms has its own advantages and disadvantages:</a:t>
            </a:r>
          </a:p>
          <a:p>
            <a:pPr marL="184892" indent="-184892">
              <a:lnSpc>
                <a:spcPct val="90000"/>
              </a:lnSpc>
              <a:buFontTx/>
              <a:buChar char="•"/>
              <a:defRPr/>
            </a:pPr>
            <a:r>
              <a:rPr lang="en-US" sz="1000" b="1" dirty="0" smtClean="0">
                <a:latin typeface="Segoe UI" pitchFamily="34" charset="0"/>
                <a:ea typeface="Segoe UI" pitchFamily="34" charset="0"/>
                <a:cs typeface="Segoe UI" pitchFamily="34" charset="0"/>
              </a:rPr>
              <a:t>Packet scheduler.</a:t>
            </a:r>
            <a:r>
              <a:rPr lang="en-US" sz="1000" dirty="0" smtClean="0">
                <a:latin typeface="Segoe UI" pitchFamily="34" charset="0"/>
                <a:ea typeface="Segoe UI" pitchFamily="34" charset="0"/>
                <a:cs typeface="Segoe UI" pitchFamily="34" charset="0"/>
              </a:rPr>
              <a:t> The software solution, which is built on the new packet scheduler in Windows Server 2012, provides a fine granularity of classification. It’s the only viable choice if there are many traffic flows that require minimum bandwidth enforcement. A typical example is a server running Hyper‑V hosting many virtual machines, where each virtual machine is classified as a traffic flow. </a:t>
            </a:r>
          </a:p>
          <a:p>
            <a:pPr marL="184892" indent="-184892">
              <a:lnSpc>
                <a:spcPct val="90000"/>
              </a:lnSpc>
              <a:buFontTx/>
              <a:buChar char="•"/>
              <a:defRPr/>
            </a:pPr>
            <a:endParaRPr lang="en-US" sz="1000" dirty="0" smtClean="0">
              <a:latin typeface="Segoe UI" pitchFamily="34" charset="0"/>
              <a:ea typeface="Segoe UI" pitchFamily="34" charset="0"/>
              <a:cs typeface="Segoe UI" pitchFamily="34" charset="0"/>
            </a:endParaRPr>
          </a:p>
          <a:p>
            <a:pPr marL="184892" indent="-184892">
              <a:lnSpc>
                <a:spcPct val="90000"/>
              </a:lnSpc>
              <a:buFontTx/>
              <a:buChar char="•"/>
              <a:defRPr/>
            </a:pPr>
            <a:r>
              <a:rPr lang="en-US" sz="1000" b="1" dirty="0" smtClean="0">
                <a:latin typeface="Segoe UI" pitchFamily="34" charset="0"/>
                <a:ea typeface="Segoe UI" pitchFamily="34" charset="0"/>
                <a:cs typeface="Segoe UI" pitchFamily="34" charset="0"/>
              </a:rPr>
              <a:t>Network adapter with DCB support.</a:t>
            </a:r>
            <a:r>
              <a:rPr lang="en-US" sz="1000" dirty="0" smtClean="0">
                <a:latin typeface="Segoe UI" pitchFamily="34" charset="0"/>
                <a:ea typeface="Segoe UI" pitchFamily="34" charset="0"/>
                <a:cs typeface="Segoe UI" pitchFamily="34" charset="0"/>
              </a:rPr>
              <a:t> The hardware solution, which depends on DCB support on the network adapter, supports far fewer traffic flows but is able to classify network traffic that doesn’t originate from the networking stack. A typical scenario involves a Converged Network Adapter that supports iSCSI offload, in which iSCSI traffic bypasses the networking stack and is framed and transmitted directly by the Converged Network Adapter. Because the packet scheduler in the networking stack doesn’t process this offloaded traffic, DCB is the only viable choice to enforce minimum bandwidth.</a:t>
            </a:r>
          </a:p>
          <a:p>
            <a:pPr eaLnBrk="1" hangingPunct="1">
              <a:lnSpc>
                <a:spcPct val="90000"/>
              </a:lnSpc>
              <a:defRPr/>
            </a:pPr>
            <a:endParaRPr lang="en-US" sz="1000" b="1"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Both mechanisms can be employed on the same server:</a:t>
            </a:r>
            <a:endParaRPr lang="en-US" sz="1000" dirty="0" smtClean="0">
              <a:latin typeface="Segoe UI" pitchFamily="34" charset="0"/>
              <a:ea typeface="Segoe UI" pitchFamily="34" charset="0"/>
              <a:cs typeface="Segoe UI" pitchFamily="34" charset="0"/>
            </a:endParaRPr>
          </a:p>
          <a:p>
            <a:pPr eaLnBrk="1" hangingPunct="1">
              <a:lnSpc>
                <a:spcPct val="90000"/>
              </a:lnSpc>
              <a:defRPr/>
            </a:pPr>
            <a:r>
              <a:rPr lang="en-US" sz="1000" dirty="0" smtClean="0">
                <a:latin typeface="Segoe UI" pitchFamily="34" charset="0"/>
                <a:ea typeface="Segoe UI" pitchFamily="34" charset="0"/>
                <a:cs typeface="Segoe UI" pitchFamily="34" charset="0"/>
              </a:rPr>
              <a:t>For example, a server running Hyper‑V has two physical network adapters: one binds to a virtual switch and serves virtual machine data, and the other serves the rest of the traffic of the host server. You can enable the software-based minimum bandwidth in Hyper‑V to help ensure bandwidth fair sharing among virtual machines and enable the hardware-based minimum bandwidth on the second network adapter to help ensure bandwidth fair sharing among various types of network traffic from the host server.</a:t>
            </a:r>
          </a:p>
          <a:p>
            <a:pPr eaLnBrk="1" hangingPunct="1">
              <a:lnSpc>
                <a:spcPct val="90000"/>
              </a:lnSpc>
              <a:defRPr/>
            </a:pPr>
            <a:endParaRPr lang="en-US" sz="1000" b="1" dirty="0" smtClean="0">
              <a:latin typeface="Segoe UI" pitchFamily="34" charset="0"/>
              <a:ea typeface="Segoe UI" pitchFamily="34" charset="0"/>
              <a:cs typeface="Segoe UI" pitchFamily="34" charset="0"/>
            </a:endParaRPr>
          </a:p>
          <a:p>
            <a:pPr eaLnBrk="1" hangingPunct="1">
              <a:lnSpc>
                <a:spcPct val="90000"/>
              </a:lnSpc>
              <a:defRPr/>
            </a:pPr>
            <a:r>
              <a:rPr lang="en-US" sz="1000" b="1" dirty="0" smtClean="0">
                <a:latin typeface="Segoe UI" pitchFamily="34" charset="0"/>
                <a:ea typeface="Segoe UI" pitchFamily="34" charset="0"/>
                <a:cs typeface="Segoe UI" pitchFamily="34" charset="0"/>
              </a:rPr>
              <a:t>Microsoft doesn’t recommend that you enable both mechanisms at the same time for a given type of network traffic:</a:t>
            </a:r>
            <a:r>
              <a:rPr lang="en-US" sz="1000" dirty="0" smtClean="0">
                <a:latin typeface="Segoe UI" pitchFamily="34" charset="0"/>
                <a:ea typeface="Segoe UI" pitchFamily="34" charset="0"/>
                <a:cs typeface="Segoe UI" pitchFamily="34" charset="0"/>
              </a:rPr>
              <a:t> </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marL="184571" lvl="2" indent="-184571">
              <a:lnSpc>
                <a:spcPct val="90000"/>
              </a:lnSpc>
              <a:buFontTx/>
              <a:buChar char="•"/>
              <a:defRPr/>
            </a:pPr>
            <a:r>
              <a:rPr lang="en-US" sz="1000" dirty="0" smtClean="0">
                <a:latin typeface="Segoe UI" pitchFamily="34" charset="0"/>
                <a:ea typeface="Segoe UI" pitchFamily="34" charset="0"/>
                <a:cs typeface="Segoe UI" pitchFamily="34" charset="0"/>
              </a:rPr>
              <a:t>Using the previous example, live migration and storage traffic are configured to use the second network adapter on the server running Hyper‑V. </a:t>
            </a:r>
          </a:p>
          <a:p>
            <a:pPr marL="184571" lvl="2" indent="-184571">
              <a:lnSpc>
                <a:spcPct val="90000"/>
              </a:lnSpc>
              <a:buFontTx/>
              <a:buChar char="•"/>
              <a:defRPr/>
            </a:pPr>
            <a:endParaRPr lang="en-US" sz="1000" dirty="0" smtClean="0">
              <a:latin typeface="Segoe UI" pitchFamily="34" charset="0"/>
              <a:ea typeface="Segoe UI" pitchFamily="34" charset="0"/>
              <a:cs typeface="Segoe UI" pitchFamily="34" charset="0"/>
            </a:endParaRPr>
          </a:p>
          <a:p>
            <a:pPr marL="184571" lvl="2" indent="-184571">
              <a:lnSpc>
                <a:spcPct val="90000"/>
              </a:lnSpc>
              <a:buFontTx/>
              <a:buChar char="•"/>
              <a:defRPr/>
            </a:pPr>
            <a:r>
              <a:rPr lang="en-US" sz="1000" dirty="0" smtClean="0">
                <a:latin typeface="Segoe UI" pitchFamily="34" charset="0"/>
                <a:ea typeface="Segoe UI" pitchFamily="34" charset="0"/>
                <a:cs typeface="Segoe UI" pitchFamily="34" charset="0"/>
              </a:rPr>
              <a:t>If you’ve already configured the network adapter to allocate bandwidth for live migration and storage traffic, you shouldn’t also configure the packet scheduler in Windows Server 2012  to do the same, and vice versa. </a:t>
            </a:r>
          </a:p>
          <a:p>
            <a:pPr marL="184571" lvl="2" indent="-184571">
              <a:lnSpc>
                <a:spcPct val="90000"/>
              </a:lnSpc>
              <a:buFontTx/>
              <a:buChar char="•"/>
              <a:defRPr/>
            </a:pPr>
            <a:endParaRPr lang="en-US" sz="1000" dirty="0" smtClean="0">
              <a:latin typeface="Segoe UI" pitchFamily="34" charset="0"/>
              <a:ea typeface="Segoe UI" pitchFamily="34" charset="0"/>
              <a:cs typeface="Segoe UI" pitchFamily="34" charset="0"/>
            </a:endParaRPr>
          </a:p>
          <a:p>
            <a:pPr marL="184571" lvl="2" indent="-184571">
              <a:lnSpc>
                <a:spcPct val="90000"/>
              </a:lnSpc>
              <a:buFontTx/>
              <a:buChar char="•"/>
              <a:defRPr/>
            </a:pPr>
            <a:r>
              <a:rPr lang="en-US" sz="1000" dirty="0" smtClean="0">
                <a:latin typeface="Segoe UI" pitchFamily="34" charset="0"/>
                <a:ea typeface="Segoe UI" pitchFamily="34" charset="0"/>
                <a:cs typeface="Segoe UI" pitchFamily="34" charset="0"/>
              </a:rPr>
              <a:t>Enabling both mechanisms at the same time for the same types of network traffic compromises the intended results. </a:t>
            </a:r>
          </a:p>
          <a:p>
            <a:pPr eaLnBrk="1" hangingPunct="1">
              <a:lnSpc>
                <a:spcPct val="90000"/>
              </a:lnSpc>
              <a:defRPr/>
            </a:pPr>
            <a:endParaRPr lang="en-US" sz="1000" dirty="0" smtClean="0">
              <a:latin typeface="Segoe UI" pitchFamily="34" charset="0"/>
              <a:ea typeface="Segoe UI" pitchFamily="34" charset="0"/>
              <a:cs typeface="Segoe UI" pitchFamily="34" charset="0"/>
            </a:endParaRPr>
          </a:p>
          <a:p>
            <a:pPr eaLnBrk="1" hangingPunct="1">
              <a:lnSpc>
                <a:spcPct val="90000"/>
              </a:lnSpc>
              <a:defRPr/>
            </a:pPr>
            <a:endParaRPr lang="en-US" sz="1000"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26</a:t>
            </a:fld>
            <a:endParaRPr lang="en-US" b="1" dirty="0">
              <a:solidFill>
                <a:prstClr val="black"/>
              </a:solidFill>
            </a:endParaRPr>
          </a:p>
        </p:txBody>
      </p:sp>
    </p:spTree>
    <p:extLst>
      <p:ext uri="{BB962C8B-B14F-4D97-AF65-F5344CB8AC3E}">
        <p14:creationId xmlns:p14="http://schemas.microsoft.com/office/powerpoint/2010/main" val="4031235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Windows Server 2012 Hyper-V and Hyper-V</a:t>
            </a:r>
            <a:r>
              <a:rPr lang="en-US" sz="1100" kern="1200" baseline="0" dirty="0" smtClean="0">
                <a:solidFill>
                  <a:schemeClr val="tx1"/>
                </a:solidFill>
                <a:effectLst/>
                <a:latin typeface="Segoe UI Light" pitchFamily="34" charset="0"/>
                <a:ea typeface="+mn-ea"/>
                <a:cs typeface="+mn-cs"/>
              </a:rPr>
              <a:t> Server 2012</a:t>
            </a:r>
            <a:r>
              <a:rPr lang="en-US" sz="1100" kern="1200" dirty="0" smtClean="0">
                <a:solidFill>
                  <a:schemeClr val="tx1"/>
                </a:solidFill>
                <a:effectLst/>
                <a:latin typeface="Segoe UI Light" pitchFamily="34" charset="0"/>
                <a:ea typeface="+mn-ea"/>
                <a:cs typeface="+mn-cs"/>
              </a:rPr>
              <a:t> also introduce a number of enhanced resource management capabilities that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Dynamic Memory Improvements - </a:t>
            </a:r>
            <a:r>
              <a:rPr lang="en-US" sz="1100" kern="1200" dirty="0" smtClean="0">
                <a:solidFill>
                  <a:schemeClr val="tx1"/>
                </a:solidFill>
                <a:effectLst/>
                <a:latin typeface="Segoe UI Light" pitchFamily="34" charset="0"/>
                <a:ea typeface="+mn-ea"/>
                <a:cs typeface="+mn-cs"/>
              </a:rPr>
              <a:t>These improvements dramatically increase virtual machine consolidation ratios and improve reliability for restart operations that can lead to lower costs, especially in environments, such as VDI, that have many idle or low-load virtual machines.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Resource Metering - </a:t>
            </a:r>
            <a:r>
              <a:rPr lang="en-US" sz="1100" kern="1200" dirty="0" smtClean="0">
                <a:solidFill>
                  <a:schemeClr val="tx1"/>
                </a:solidFill>
                <a:effectLst/>
                <a:latin typeface="Segoe UI Light" pitchFamily="34" charset="0"/>
                <a:ea typeface="+mn-ea"/>
                <a:cs typeface="+mn-cs"/>
              </a:rPr>
              <a:t>Resource Metering provides the ability to track and report the amount of data that is transferred per IP address or virtual machine to help ensure accurate chargebacks.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Quality of Service - </a:t>
            </a:r>
            <a:r>
              <a:rPr lang="en-US" sz="1100" kern="1200" dirty="0" smtClean="0">
                <a:solidFill>
                  <a:schemeClr val="tx1"/>
                </a:solidFill>
                <a:effectLst/>
                <a:latin typeface="Segoe UI Light" pitchFamily="34" charset="0"/>
                <a:ea typeface="+mn-ea"/>
                <a:cs typeface="+mn-cs"/>
              </a:rPr>
              <a:t>QoS provides the ability to programmatically adhere to a service level agreement (SLA) by specifying the minimum bandwidth that is available to a virtual machine or a port. It prevents latency issues by allocating maximum bandwidth use for a virtual machine or port.</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Data Center Bridging (DCB) - </a:t>
            </a:r>
            <a:r>
              <a:rPr lang="en-US" sz="1100" kern="1200" dirty="0" smtClean="0">
                <a:solidFill>
                  <a:schemeClr val="tx1"/>
                </a:solidFill>
                <a:effectLst/>
                <a:latin typeface="Segoe UI Light" pitchFamily="34" charset="0"/>
                <a:ea typeface="+mn-ea"/>
                <a:cs typeface="+mn-cs"/>
              </a:rPr>
              <a:t>DCB takes advantage of the latest innovations and reduces the cost and difficulty to maintain separate network, management, live migration and storage traffic by using a modern, converged 10-gigabit local area network (LAN).</a:t>
            </a: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D5CC4F-57EA-4E5D-8176-F3EB8881E930}"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04896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But how does VMware compare?  Well, as shown in the table, when it comes to memory management, Windows Server 2012 Hyper-V and Hyper-V Server 2012, along with VMware vSphere Hypervisor and vSphere 5.1, all provide techniques to better utilize virtual machine memory, increase density and maximize return on investment, however Microsoft’s approach to memory management is different to that of VMware.  VMware claim, that through their 4 memory management techniques; Memory Ballooning, Transparent Page Sharing, Compression and Swapping, they can provide a virtual machine density greater than that of Hyper-V, yet in reality, this is false.  All 4 of these memory management techniques only operate when the host is under memory pressure, heavily laden, as a reactive measure.  With technologies such as Transparent Page Sharing (TPS), with the majority of hardware platforms now supporting higher performance 2MB Large Page Tables by default (LPT), TPS is unable to </a:t>
            </a:r>
            <a:r>
              <a:rPr lang="en-US" sz="1100" kern="1200" dirty="0" err="1" smtClean="0">
                <a:solidFill>
                  <a:schemeClr val="tx1"/>
                </a:solidFill>
                <a:effectLst/>
                <a:latin typeface="Segoe UI Light" pitchFamily="34" charset="0"/>
                <a:ea typeface="+mn-ea"/>
                <a:cs typeface="+mn-cs"/>
              </a:rPr>
              <a:t>deduplicate</a:t>
            </a:r>
            <a:r>
              <a:rPr lang="en-US" sz="1100" kern="1200" dirty="0" smtClean="0">
                <a:solidFill>
                  <a:schemeClr val="tx1"/>
                </a:solidFill>
                <a:effectLst/>
                <a:latin typeface="Segoe UI Light" pitchFamily="34" charset="0"/>
                <a:ea typeface="+mn-ea"/>
                <a:cs typeface="+mn-cs"/>
              </a:rPr>
              <a:t> memory pages as easily as it would, prior to LPT, thus the capability becomes significantly less useful.  Under memory pressure, the ESXi host will break down large memory pages into smaller, 4KB pages, which it can then </a:t>
            </a:r>
            <a:r>
              <a:rPr lang="en-US" sz="1100" kern="1200" dirty="0" err="1" smtClean="0">
                <a:solidFill>
                  <a:schemeClr val="tx1"/>
                </a:solidFill>
                <a:effectLst/>
                <a:latin typeface="Segoe UI Light" pitchFamily="34" charset="0"/>
                <a:ea typeface="+mn-ea"/>
                <a:cs typeface="+mn-cs"/>
              </a:rPr>
              <a:t>deduplicate</a:t>
            </a:r>
            <a:r>
              <a:rPr lang="en-US" sz="1100" kern="1200" dirty="0" smtClean="0">
                <a:solidFill>
                  <a:schemeClr val="tx1"/>
                </a:solidFill>
                <a:effectLst/>
                <a:latin typeface="Segoe UI Light" pitchFamily="34" charset="0"/>
                <a:ea typeface="+mn-ea"/>
                <a:cs typeface="+mn-cs"/>
              </a:rPr>
              <a:t>, freeing up memory, but unfortunately, this process doesn’t occur without a cost to already limited, host performance.  With compression and swapping, whilst both help to keep virtual machines operable, it’s too little too late, with performance of key workloads at this point, becoming severely degraded.</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With Dynamic Memory, Hyper-V works intuitively with the guest operating system, delivering, and reclaiming memory from the virtual machine in a way that is optimal for the guest operating system, ensuring resources are provided appropriately, and a consistent level of performance is achieved for key workloads, ultimately providing the highest levels of density, and the greatest return on investment.</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As we move towards more cloud-oriented infrastructures, especially in multi-tenanted environments, hosting providers and enterprises must be able to measure the amount of data center resources (compute, network, and storage) that are consumed by each workload. These can be used to charge external customers (known as </a:t>
            </a:r>
            <a:r>
              <a:rPr lang="en-US" sz="1100" i="1" kern="1200" dirty="0" smtClean="0">
                <a:solidFill>
                  <a:schemeClr val="tx1"/>
                </a:solidFill>
                <a:effectLst/>
                <a:latin typeface="Segoe UI Light" pitchFamily="34" charset="0"/>
                <a:ea typeface="+mn-ea"/>
                <a:cs typeface="+mn-cs"/>
              </a:rPr>
              <a:t>chargeback</a:t>
            </a:r>
            <a:r>
              <a:rPr lang="en-US" sz="1100" kern="1200" dirty="0" smtClean="0">
                <a:solidFill>
                  <a:schemeClr val="tx1"/>
                </a:solidFill>
                <a:effectLst/>
                <a:latin typeface="Segoe UI Light" pitchFamily="34" charset="0"/>
                <a:ea typeface="+mn-ea"/>
                <a:cs typeface="+mn-cs"/>
              </a:rPr>
              <a:t>), or for internal accounting (known as </a:t>
            </a:r>
            <a:r>
              <a:rPr lang="en-US" sz="1100" i="1" kern="1200" dirty="0" err="1" smtClean="0">
                <a:solidFill>
                  <a:schemeClr val="tx1"/>
                </a:solidFill>
                <a:effectLst/>
                <a:latin typeface="Segoe UI Light" pitchFamily="34" charset="0"/>
                <a:ea typeface="+mn-ea"/>
                <a:cs typeface="+mn-cs"/>
              </a:rPr>
              <a:t>showback</a:t>
            </a:r>
            <a:r>
              <a:rPr lang="en-US" sz="1100" kern="1200" dirty="0" smtClean="0">
                <a:solidFill>
                  <a:schemeClr val="tx1"/>
                </a:solidFill>
                <a:effectLst/>
                <a:latin typeface="Segoe UI Light" pitchFamily="34" charset="0"/>
                <a:ea typeface="+mn-ea"/>
                <a:cs typeface="+mn-cs"/>
              </a:rPr>
              <a:t>) for cross-departmental budget management scenarios of an enterprise.  Resource Metering, which is a standard feature of</a:t>
            </a:r>
            <a:r>
              <a:rPr lang="en-US" sz="1100" b="1" kern="1200" dirty="0" smtClean="0">
                <a:solidFill>
                  <a:schemeClr val="tx1"/>
                </a:solidFill>
                <a:effectLst/>
                <a:latin typeface="Segoe UI Light" pitchFamily="34" charset="0"/>
                <a:ea typeface="+mn-ea"/>
                <a:cs typeface="+mn-cs"/>
              </a:rPr>
              <a:t> </a:t>
            </a:r>
            <a:r>
              <a:rPr lang="en-US" sz="1100" kern="1200" dirty="0" smtClean="0">
                <a:solidFill>
                  <a:schemeClr val="tx1"/>
                </a:solidFill>
                <a:effectLst/>
                <a:latin typeface="Segoe UI Light" pitchFamily="34" charset="0"/>
                <a:ea typeface="+mn-ea"/>
                <a:cs typeface="+mn-cs"/>
              </a:rPr>
              <a:t>Windows Server 2012 Hyper-V and Hyper-V Server 2012, when combined with new performance counters, exposes a wealth of information from which chargeback and showback models can be built.  While the vSphere Hypervisor, and vSphere 5.1 both enable the capturing of information within vCenter, organizations must purchase, at additional cost to vSphere 5.1, vCenter Chargeback Manager in order utilize the information in a meaningful manner.</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Whilst chargeback and </a:t>
            </a:r>
            <a:r>
              <a:rPr lang="en-US" sz="1100" kern="1200" dirty="0" err="1" smtClean="0">
                <a:solidFill>
                  <a:schemeClr val="tx1"/>
                </a:solidFill>
                <a:effectLst/>
                <a:latin typeface="Segoe UI Light" pitchFamily="34" charset="0"/>
                <a:ea typeface="+mn-ea"/>
                <a:cs typeface="+mn-cs"/>
              </a:rPr>
              <a:t>showback</a:t>
            </a:r>
            <a:r>
              <a:rPr lang="en-US" sz="1100" kern="1200" dirty="0" smtClean="0">
                <a:solidFill>
                  <a:schemeClr val="tx1"/>
                </a:solidFill>
                <a:effectLst/>
                <a:latin typeface="Segoe UI Light" pitchFamily="34" charset="0"/>
                <a:ea typeface="+mn-ea"/>
                <a:cs typeface="+mn-cs"/>
              </a:rPr>
              <a:t> are two important elements for a private cloud, ensuring service levels are met is equally important, whether the primary business is that of a hosting provider, serving external customers, or an enterprise organization, serving internal business units with chargeable resources.  Either way, ensuring the highest levels of performance is imperative, and with Windows Server 2012 Hyper-V and Hyper-V Server 2012, Quality of Service (QoS) is a standard feature, enabling organizations to ensure that Service Level Agreements (SLAs) for key workloads are met, and at the same time, intensive virtual machines don’t consume more than their allocated allowance.  With VMware however, QoS is only available in the Enterprise Plus edition of vSphere 5.1, so for those customers who wish to implement stringent SLAs, customers must upgrade, at additional cost, to VMware’s highest edition.</a:t>
            </a: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04B35EE-E56B-4411-BAE4-04F7F91AA583}"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9497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solidFill>
                <a:prstClr val="black"/>
              </a:solidFill>
            </a:endParaRPr>
          </a:p>
        </p:txBody>
      </p:sp>
      <p:sp>
        <p:nvSpPr>
          <p:cNvPr id="6" name="Date Placeholder 5"/>
          <p:cNvSpPr>
            <a:spLocks noGrp="1"/>
          </p:cNvSpPr>
          <p:nvPr>
            <p:ph type="dt" idx="12"/>
          </p:nvPr>
        </p:nvSpPr>
        <p:spPr/>
        <p:txBody>
          <a:bodyPr/>
          <a:lstStyle/>
          <a:p>
            <a:fld id="{E5F3F76E-0308-4B51-B24B-DAE465EAAB84}" type="datetime1">
              <a:rPr lang="en-US" smtClean="0">
                <a:solidFill>
                  <a:prstClr val="black"/>
                </a:solidFill>
              </a:rPr>
              <a:pPr/>
              <a:t>2/20/2014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FBF1ECE7-F93A-4AF5-B24F-533EF070DA0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8720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sz="1000" b="1" dirty="0" smtClean="0">
                <a:latin typeface="Segoe UI" pitchFamily="34" charset="0"/>
                <a:ea typeface="Segoe UI" pitchFamily="34" charset="0"/>
                <a:cs typeface="Segoe UI" pitchFamily="34" charset="0"/>
              </a:rPr>
              <a:t>Note:</a:t>
            </a:r>
            <a:r>
              <a:rPr lang="en-US" sz="1000" b="1" baseline="0" dirty="0" smtClean="0">
                <a:latin typeface="Segoe UI" pitchFamily="34" charset="0"/>
                <a:ea typeface="Segoe UI" pitchFamily="34" charset="0"/>
                <a:cs typeface="Segoe UI" pitchFamily="34" charset="0"/>
              </a:rPr>
              <a:t> </a:t>
            </a:r>
            <a:r>
              <a:rPr lang="en-US" sz="1000" b="0" baseline="0" dirty="0" smtClean="0">
                <a:latin typeface="Segoe UI" pitchFamily="34" charset="0"/>
                <a:ea typeface="Segoe UI" pitchFamily="34" charset="0"/>
                <a:cs typeface="Segoe UI" pitchFamily="34" charset="0"/>
              </a:rPr>
              <a:t> This slide has 2 Clicks for animation to describe how live migration works when you use Virtual Fibre Channel in the VM.</a:t>
            </a:r>
            <a:endParaRPr lang="en-US" sz="1000" b="1" dirty="0" smtClean="0">
              <a:latin typeface="Segoe UI" pitchFamily="34" charset="0"/>
              <a:ea typeface="Segoe UI" pitchFamily="34" charset="0"/>
              <a:cs typeface="Segoe UI" pitchFamily="34" charset="0"/>
            </a:endParaRPr>
          </a:p>
          <a:p>
            <a:pPr eaLnBrk="1" hangingPunct="1">
              <a:defRPr/>
            </a:pPr>
            <a:endParaRPr lang="en-US" sz="1000" b="1" dirty="0" smtClean="0">
              <a:latin typeface="Segoe UI" pitchFamily="34" charset="0"/>
              <a:ea typeface="Segoe UI" pitchFamily="34" charset="0"/>
              <a:cs typeface="Segoe UI" pitchFamily="34" charset="0"/>
            </a:endParaRPr>
          </a:p>
          <a:p>
            <a:pPr eaLnBrk="1" hangingPunct="1">
              <a:defRPr/>
            </a:pPr>
            <a:r>
              <a:rPr lang="en-US" sz="1000" b="1" dirty="0" smtClean="0">
                <a:latin typeface="Segoe UI" pitchFamily="34" charset="0"/>
                <a:ea typeface="Segoe UI" pitchFamily="34" charset="0"/>
                <a:cs typeface="Segoe UI" pitchFamily="34" charset="0"/>
              </a:rPr>
              <a:t>Current situation</a:t>
            </a:r>
          </a:p>
          <a:p>
            <a:pPr eaLnBrk="1" hangingPunct="1">
              <a:defRPr/>
            </a:pPr>
            <a:endParaRPr lang="en-US" sz="1000" b="1" dirty="0" smtClean="0">
              <a:latin typeface="Segoe UI" pitchFamily="34" charset="0"/>
              <a:ea typeface="Segoe UI" pitchFamily="34" charset="0"/>
              <a:cs typeface="Segoe UI" pitchFamily="34" charset="0"/>
            </a:endParaRPr>
          </a:p>
          <a:p>
            <a:pPr eaLnBrk="1" hangingPunct="1">
              <a:defRPr/>
            </a:pPr>
            <a:r>
              <a:rPr lang="en-US" sz="1000" dirty="0" smtClean="0">
                <a:latin typeface="Segoe UI" pitchFamily="34" charset="0"/>
                <a:ea typeface="Segoe UI" pitchFamily="34" charset="0"/>
                <a:cs typeface="Segoe UI" pitchFamily="34" charset="0"/>
              </a:rPr>
              <a:t>You need your virtualized workloads to connect to your existing storage arrays with as little trouble as possible. Many enterprises have already invested in Fibre Channel SANs, deploying them in their data centers to address their growing storage requirements. These customers often want the ability to use this storage from within their virtual machines instead of having it only accessible from and used by the Hyper‑V host.</a:t>
            </a:r>
          </a:p>
          <a:p>
            <a:pPr eaLnBrk="1" hangingPunct="1">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Virtual Fibre Channel for Hyper‑V, a new feature of Windows Server 2012, provides Fibre Channel ports within the guest operating system, which lets you connect to Fibre Channel directly from within virtual machines.</a:t>
            </a:r>
          </a:p>
          <a:p>
            <a:pPr>
              <a:lnSpc>
                <a:spcPts val="1415"/>
              </a:lnSpc>
              <a:spcBef>
                <a:spcPts val="1820"/>
              </a:spcBef>
              <a:defRPr/>
            </a:pPr>
            <a:r>
              <a:rPr lang="en-US" sz="1000" b="1" dirty="0" smtClean="0">
                <a:latin typeface="Segoe UI" pitchFamily="34" charset="0"/>
                <a:ea typeface="Segoe UI" pitchFamily="34" charset="0"/>
                <a:cs typeface="Segoe UI" pitchFamily="34" charset="0"/>
              </a:rPr>
              <a:t>With Windows Server 2012</a:t>
            </a:r>
          </a:p>
          <a:p>
            <a:pPr>
              <a:lnSpc>
                <a:spcPts val="1415"/>
              </a:lnSpc>
              <a:spcBef>
                <a:spcPts val="1820"/>
              </a:spcBef>
              <a:defRPr/>
            </a:pPr>
            <a:r>
              <a:rPr lang="en-US" sz="1000" dirty="0" smtClean="0">
                <a:latin typeface="Segoe UI" pitchFamily="34" charset="0"/>
                <a:ea typeface="Segoe UI" pitchFamily="34" charset="0"/>
                <a:cs typeface="Segoe UI" pitchFamily="34" charset="0"/>
              </a:rPr>
              <a:t>Virtual Fibre Channel support includes the following:</a:t>
            </a:r>
          </a:p>
          <a:p>
            <a:pPr marL="184892" indent="-184892">
              <a:lnSpc>
                <a:spcPts val="1415"/>
              </a:lnSpc>
              <a:spcBef>
                <a:spcPts val="1820"/>
              </a:spcBef>
              <a:buFontTx/>
              <a:buChar char="•"/>
              <a:defRPr/>
            </a:pPr>
            <a:r>
              <a:rPr lang="en-US" sz="1000" b="1" dirty="0" smtClean="0">
                <a:latin typeface="Segoe UI" pitchFamily="34" charset="0"/>
                <a:ea typeface="Segoe UI" pitchFamily="34" charset="0"/>
                <a:cs typeface="Segoe UI" pitchFamily="34" charset="0"/>
              </a:rPr>
              <a:t>Unmediated access to a SAN.</a:t>
            </a:r>
            <a:r>
              <a:rPr lang="en-US" sz="1000" dirty="0" smtClean="0">
                <a:latin typeface="Segoe UI" pitchFamily="34" charset="0"/>
                <a:ea typeface="Segoe UI" pitchFamily="34" charset="0"/>
                <a:cs typeface="Segoe UI" pitchFamily="34" charset="0"/>
              </a:rPr>
              <a:t> Virtual Fibre Channel for Hyper‑V provides the guest operating system with unmediated access to a SAN by using a standard World Wide Name (WWN) associated with a virtual machine. Hyper‑V lets you use Fibre Channel SANs to virtualize workloads that require direct access to SAN logical unit numbers (LUNs). Fibre Channel SANs also allow you to operate in new scenarios, such as running the Windows Failover Cluster Management feature inside the guest operating system of a virtual machine connected to shared Fibre Channel storage.</a:t>
            </a:r>
          </a:p>
          <a:p>
            <a:pPr marL="184892" indent="-184892">
              <a:lnSpc>
                <a:spcPts val="1415"/>
              </a:lnSpc>
              <a:spcBef>
                <a:spcPts val="1820"/>
              </a:spcBef>
              <a:buFontTx/>
              <a:buChar char="•"/>
              <a:defRPr/>
            </a:pPr>
            <a:r>
              <a:rPr lang="en-US" sz="1000" b="1" dirty="0" smtClean="0">
                <a:latin typeface="Segoe UI" pitchFamily="34" charset="0"/>
                <a:ea typeface="Segoe UI" pitchFamily="34" charset="0"/>
                <a:cs typeface="Segoe UI" pitchFamily="34" charset="0"/>
              </a:rPr>
              <a:t>A hardware-based I/O path to the Windows software virtual hard disk stack. </a:t>
            </a:r>
            <a:r>
              <a:rPr lang="en-US" sz="1000" dirty="0" smtClean="0">
                <a:latin typeface="Segoe UI" pitchFamily="34" charset="0"/>
                <a:ea typeface="Segoe UI" pitchFamily="34" charset="0"/>
                <a:cs typeface="Segoe UI" pitchFamily="34" charset="0"/>
              </a:rPr>
              <a:t>Mid-range and high-end storage arrays include advanced storage functionality that helps offload certain management tasks from the hosts to the SANs. Virtual Fibre Channel presents an alternative, hardware-based I/O path to the Windows software virtual hard disk stack. This path lets you use the advanced functionality of your SANs directly from Hyper‑V virtual machines. For example, Hyper‑V users can offload storage functionality (such as taking a snapshot of a LUN) to the SAN hardware simply by using a hardware Volume Shadow Copy Service (VSS) provider from within a Hyper‑V virtual machine.</a:t>
            </a:r>
          </a:p>
          <a:p>
            <a:pPr marL="184892" indent="-184892">
              <a:lnSpc>
                <a:spcPts val="1415"/>
              </a:lnSpc>
              <a:spcBef>
                <a:spcPts val="1820"/>
              </a:spcBef>
              <a:buFontTx/>
              <a:buChar char="•"/>
              <a:defRPr/>
            </a:pPr>
            <a:r>
              <a:rPr lang="en-US" sz="1000" b="1" dirty="0" smtClean="0">
                <a:latin typeface="Segoe UI" pitchFamily="34" charset="0"/>
                <a:ea typeface="Segoe UI" pitchFamily="34" charset="0"/>
                <a:cs typeface="Segoe UI" pitchFamily="34" charset="0"/>
              </a:rPr>
              <a:t>N_Port ID Virtualization (NPIV). </a:t>
            </a:r>
            <a:r>
              <a:rPr lang="en-US" sz="1000" dirty="0" smtClean="0">
                <a:latin typeface="Segoe UI" pitchFamily="34" charset="0"/>
                <a:ea typeface="Segoe UI" pitchFamily="34" charset="0"/>
                <a:cs typeface="Segoe UI" pitchFamily="34" charset="0"/>
              </a:rPr>
              <a:t>NPIV is a Fibre Channel facility that allows multiple N_Port IDs to share a single physical N_Port. This allows multiple Fibre Channel initiators to occupy a single physical port, easing hardware requirements in SAN design, especially where virtual SANs are called for. Virtual Fibre Channel for Hyper‑V guests uses NPIV (T11 standard) to create multiple NPIV ports on top of the host’s physical Fibre Channel ports. A new NPIV port is created on the host each time a virtual host bus adapter (HBA) is created inside a virtual machine. When the virtual machine stops running on the host, the NPIV port is removed.</a:t>
            </a:r>
          </a:p>
          <a:p>
            <a:pPr marL="184892" indent="-184892">
              <a:lnSpc>
                <a:spcPts val="1415"/>
              </a:lnSpc>
              <a:spcBef>
                <a:spcPts val="1820"/>
              </a:spcBef>
              <a:buFontTx/>
              <a:buChar char="•"/>
              <a:defRPr/>
            </a:pPr>
            <a:r>
              <a:rPr lang="en-US" sz="1000" b="1" dirty="0" smtClean="0">
                <a:latin typeface="Segoe UI" pitchFamily="34" charset="0"/>
                <a:ea typeface="Segoe UI" pitchFamily="34" charset="0"/>
                <a:cs typeface="Segoe UI" pitchFamily="34" charset="0"/>
              </a:rPr>
              <a:t>A single Hyper‑V host connected to different SANs with multiple Fibre Channel ports. </a:t>
            </a:r>
            <a:r>
              <a:rPr lang="en-US" sz="1000" dirty="0" smtClean="0">
                <a:latin typeface="Segoe UI" pitchFamily="34" charset="0"/>
                <a:ea typeface="Segoe UI" pitchFamily="34" charset="0"/>
                <a:cs typeface="Segoe UI" pitchFamily="34" charset="0"/>
              </a:rPr>
              <a:t>Hyper‑V allows you to define virtual SANs on the host to accommodate scenarios where a single Hyper‑V host is connected to different SANs via multiple Fibre Channel ports. A virtual SAN defines a named group of physical Fibre Channel ports that are connected to the same physical SAN. For example, assume a Hyper‑V host is connected to two SANs—a production SAN and a test SAN. The host is connected to each SAN through two physical Fibre Channel ports. In this example, you might configure two virtual SANs—one named “Production SAN” that has two physical Fibre Channel ports connected to the production SAN and one named “Test SAN” that has two physical Fibre Channel ports connected to the test SAN. You can use the same technique to name two separate paths to a single storage target.</a:t>
            </a:r>
          </a:p>
          <a:p>
            <a:pPr marL="184892" indent="-184892">
              <a:lnSpc>
                <a:spcPts val="1415"/>
              </a:lnSpc>
              <a:spcBef>
                <a:spcPts val="1820"/>
              </a:spcBef>
              <a:buFontTx/>
              <a:buChar char="•"/>
              <a:defRPr/>
            </a:pPr>
            <a:r>
              <a:rPr lang="en-US" sz="1000" b="1" dirty="0" smtClean="0">
                <a:latin typeface="Segoe UI" pitchFamily="34" charset="0"/>
                <a:ea typeface="Segoe UI" pitchFamily="34" charset="0"/>
                <a:cs typeface="Segoe UI" pitchFamily="34" charset="0"/>
              </a:rPr>
              <a:t>Up to four virtual Fibre Channel adapters on a virtual machine. </a:t>
            </a:r>
            <a:r>
              <a:rPr lang="en-US" sz="1000" dirty="0" smtClean="0">
                <a:latin typeface="Segoe UI" pitchFamily="34" charset="0"/>
                <a:ea typeface="Segoe UI" pitchFamily="34" charset="0"/>
                <a:cs typeface="Segoe UI" pitchFamily="34" charset="0"/>
              </a:rPr>
              <a:t>You can configure as many as four virtual Fibre Channel adapters on a virtual machine and associate each one with a virtual SAN. Each virtual Fibre Channel adapter is associated with one WWN address, or two WWN addresses to support live migration. Each WWN address can be set automatically or manually.</a:t>
            </a:r>
          </a:p>
          <a:p>
            <a:pPr marL="184892" indent="-184892">
              <a:lnSpc>
                <a:spcPts val="1415"/>
              </a:lnSpc>
              <a:spcBef>
                <a:spcPts val="607"/>
              </a:spcBef>
              <a:spcAft>
                <a:spcPts val="607"/>
              </a:spcAft>
              <a:buFontTx/>
              <a:buChar char="•"/>
              <a:defRPr/>
            </a:pPr>
            <a:r>
              <a:rPr lang="en-US" sz="1000" b="1" dirty="0" smtClean="0">
                <a:latin typeface="Segoe UI" pitchFamily="34" charset="0"/>
                <a:ea typeface="Segoe UI" pitchFamily="34" charset="0"/>
                <a:cs typeface="Segoe UI" pitchFamily="34" charset="0"/>
              </a:rPr>
              <a:t>MPIO functionality. </a:t>
            </a:r>
            <a:r>
              <a:rPr lang="en-US" sz="1000" dirty="0" smtClean="0">
                <a:latin typeface="Segoe UI" pitchFamily="34" charset="0"/>
                <a:ea typeface="Segoe UI" pitchFamily="34" charset="0"/>
                <a:cs typeface="Segoe UI" pitchFamily="34" charset="0"/>
              </a:rPr>
              <a:t>Hyper‑V in Windows Server 2012 can use the multipath I/O (MPIO) functionality to help ensure optimal connectivity to Fibre Channel storage from within a virtual machine. You can use MPIO functionality with Fibre Channel in the following ways:</a:t>
            </a:r>
          </a:p>
          <a:p>
            <a:pPr marL="738283" lvl="1" indent="-276054">
              <a:lnSpc>
                <a:spcPct val="115000"/>
              </a:lnSpc>
              <a:spcBef>
                <a:spcPts val="607"/>
              </a:spcBef>
              <a:spcAft>
                <a:spcPts val="1011"/>
              </a:spcAft>
              <a:buClr>
                <a:srgbClr val="0BA8D7"/>
              </a:buClr>
              <a:buFont typeface="Courier New" pitchFamily="49" charset="0"/>
              <a:buChar char="o"/>
              <a:defRPr/>
            </a:pPr>
            <a:r>
              <a:rPr lang="en-US" sz="1000" dirty="0" smtClean="0">
                <a:latin typeface="Segoe UI" pitchFamily="34" charset="0"/>
                <a:ea typeface="Segoe UI" pitchFamily="34" charset="0"/>
                <a:cs typeface="Segoe UI" pitchFamily="34" charset="0"/>
              </a:rPr>
              <a:t>Virtualize workloads that use MPIO. Install multiple Fibre Channel ports in a virtual machine, and use MPIO to provide highly available connectivity to the LUNs accessible by the host.</a:t>
            </a:r>
          </a:p>
          <a:p>
            <a:pPr marL="738283" lvl="1" indent="-276054">
              <a:lnSpc>
                <a:spcPct val="115000"/>
              </a:lnSpc>
              <a:spcBef>
                <a:spcPts val="607"/>
              </a:spcBef>
              <a:spcAft>
                <a:spcPts val="1011"/>
              </a:spcAft>
              <a:buClr>
                <a:srgbClr val="0BA8D7"/>
              </a:buClr>
              <a:buFont typeface="Courier New" pitchFamily="49" charset="0"/>
              <a:buChar char="o"/>
              <a:defRPr/>
            </a:pPr>
            <a:r>
              <a:rPr lang="en-US" sz="1000" dirty="0" smtClean="0">
                <a:latin typeface="Segoe UI" pitchFamily="34" charset="0"/>
                <a:ea typeface="Segoe UI" pitchFamily="34" charset="0"/>
                <a:cs typeface="Segoe UI" pitchFamily="34" charset="0"/>
              </a:rPr>
              <a:t>Configure multiple virtual Fibre Channel adapters inside a virtual machine, and use a separate copy of MPIO within the guest operating system of the virtual machine to connect to the LUNs the virtual machine can access. This configuration can coexist with a host MPIO setup.</a:t>
            </a:r>
          </a:p>
          <a:p>
            <a:pPr marL="738283" lvl="1" indent="-276054">
              <a:lnSpc>
                <a:spcPct val="115000"/>
              </a:lnSpc>
              <a:spcBef>
                <a:spcPts val="607"/>
              </a:spcBef>
              <a:spcAft>
                <a:spcPts val="1011"/>
              </a:spcAft>
              <a:buClr>
                <a:srgbClr val="0BA8D7"/>
              </a:buClr>
              <a:buFont typeface="Courier New" pitchFamily="49" charset="0"/>
              <a:buChar char="o"/>
              <a:defRPr/>
            </a:pPr>
            <a:r>
              <a:rPr lang="en-US" sz="1000" dirty="0" smtClean="0">
                <a:latin typeface="Segoe UI" pitchFamily="34" charset="0"/>
                <a:ea typeface="Segoe UI" pitchFamily="34" charset="0"/>
                <a:cs typeface="Segoe UI" pitchFamily="34" charset="0"/>
              </a:rPr>
              <a:t>Use different device-specific modules (DSMs) for the host or each virtual machine. This approach allows live migration of the virtual machine configuration, including the configuration of DSM and connectivity between hosts and compatibility with existing server configurations and DSMs.</a:t>
            </a:r>
          </a:p>
          <a:p>
            <a:pPr marL="184892" indent="-184892">
              <a:lnSpc>
                <a:spcPts val="1415"/>
              </a:lnSpc>
              <a:spcBef>
                <a:spcPts val="1820"/>
              </a:spcBef>
              <a:buFontTx/>
              <a:buChar char="•"/>
              <a:defRPr/>
            </a:pPr>
            <a:r>
              <a:rPr lang="en-US" sz="1000" b="1" dirty="0" smtClean="0">
                <a:latin typeface="Segoe UI" pitchFamily="34" charset="0"/>
                <a:ea typeface="Segoe UI" pitchFamily="34" charset="0"/>
                <a:cs typeface="Segoe UI" pitchFamily="34" charset="0"/>
              </a:rPr>
              <a:t>Live migration support with virtual Fibre Channel in Hyper‑V: </a:t>
            </a:r>
            <a:r>
              <a:rPr lang="en-US" sz="1000" dirty="0" smtClean="0">
                <a:latin typeface="Segoe UI" pitchFamily="34" charset="0"/>
                <a:ea typeface="Segoe UI" pitchFamily="34" charset="0"/>
                <a:cs typeface="Segoe UI" pitchFamily="34" charset="0"/>
              </a:rPr>
              <a:t>To support live migration of virtual machines across hosts running Hyper‑V while maintaining Fibre Channel connectivity, two WWNs are configured for each virtual Fibre Channel adapter: Set A and Set B. Hyper‑V automatically alternates between the Set A and Set B WWN addresses during a live migration. This helps to ensure that all LUNs are available on the destination host before the migration and minimal downtime occurs during the migration.</a:t>
            </a:r>
          </a:p>
          <a:p>
            <a:pPr eaLnBrk="1" hangingPunct="1">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b="1" dirty="0" smtClean="0">
                <a:latin typeface="Segoe UI" pitchFamily="34" charset="0"/>
                <a:ea typeface="Segoe UI" pitchFamily="34" charset="0"/>
                <a:cs typeface="Segoe UI" pitchFamily="34" charset="0"/>
              </a:rPr>
              <a:t>Requirements for Virtual Fibre Channel in Hyper‑V:</a:t>
            </a:r>
          </a:p>
          <a:p>
            <a:pPr marL="184892" indent="-184892">
              <a:lnSpc>
                <a:spcPct val="115000"/>
              </a:lnSpc>
              <a:spcBef>
                <a:spcPct val="0"/>
              </a:spcBef>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One or more installations of Windows Server 2012 with the Hyper‑V role installed. Hyper‑V requires a computer with processor support for hardware virtualization.</a:t>
            </a:r>
          </a:p>
          <a:p>
            <a:pPr marL="184892" indent="-184892">
              <a:lnSpc>
                <a:spcPct val="115000"/>
              </a:lnSpc>
              <a:spcBef>
                <a:spcPct val="0"/>
              </a:spcBef>
              <a:buClr>
                <a:srgbClr val="0BA8D7"/>
              </a:buClr>
              <a:buFont typeface="Calibri" pitchFamily="34" charset="0"/>
              <a:buChar char="•"/>
              <a:defRPr/>
            </a:pPr>
            <a:endParaRPr lang="en-US" sz="1000" dirty="0" smtClean="0">
              <a:latin typeface="Segoe UI" pitchFamily="34" charset="0"/>
              <a:ea typeface="Segoe UI" pitchFamily="34" charset="0"/>
              <a:cs typeface="Segoe UI" pitchFamily="34" charset="0"/>
            </a:endParaRPr>
          </a:p>
          <a:p>
            <a:pPr marL="184892" indent="-184892">
              <a:lnSpc>
                <a:spcPct val="115000"/>
              </a:lnSpc>
              <a:spcBef>
                <a:spcPct val="0"/>
              </a:spcBef>
              <a:spcAft>
                <a:spcPts val="1011"/>
              </a:spcAft>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A computer with one or more Fibre Channel HBAs, each with an updated HBA driver that supports Virtual Fibre Channel. Updated HBA drivers are included with the in-box HBA drivers for some models. </a:t>
            </a:r>
          </a:p>
          <a:p>
            <a:pPr marL="184892" indent="-184892">
              <a:lnSpc>
                <a:spcPct val="115000"/>
              </a:lnSpc>
              <a:spcBef>
                <a:spcPct val="0"/>
              </a:spcBef>
              <a:spcAft>
                <a:spcPts val="1011"/>
              </a:spcAft>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Windows Server 2008, Windows Server 2008 R2, or Windows Server 2012 as the guest operating system.</a:t>
            </a:r>
          </a:p>
          <a:p>
            <a:pPr marL="184892" indent="-184892">
              <a:lnSpc>
                <a:spcPct val="115000"/>
              </a:lnSpc>
              <a:spcBef>
                <a:spcPct val="0"/>
              </a:spcBef>
              <a:spcAft>
                <a:spcPts val="1011"/>
              </a:spcAft>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Connection only to data LUNs. Storage accessed through a Virtual Fibre Channel connected to a LUN can’t be used as boot media.</a:t>
            </a:r>
          </a:p>
          <a:p>
            <a:pPr eaLnBrk="1" hangingPunct="1">
              <a:defRPr/>
            </a:pPr>
            <a:endParaRPr lang="en-US" sz="1000"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7</a:t>
            </a:fld>
            <a:endParaRPr lang="en-US" b="1" dirty="0">
              <a:solidFill>
                <a:prstClr val="black"/>
              </a:solidFill>
            </a:endParaRPr>
          </a:p>
        </p:txBody>
      </p:sp>
    </p:spTree>
    <p:extLst>
      <p:ext uri="{BB962C8B-B14F-4D97-AF65-F5344CB8AC3E}">
        <p14:creationId xmlns:p14="http://schemas.microsoft.com/office/powerpoint/2010/main" val="381288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Both Windows Server 2012 Hyper-V &amp; Hyper-V Server 2012 also introduce a number of enhanced storage capabilities to support the most intensive, mission-critical of workloads.  These capabilities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Virtual Fibre Channel</a:t>
            </a:r>
            <a:r>
              <a:rPr lang="en-US" sz="1100" kern="1200" dirty="0" smtClean="0">
                <a:solidFill>
                  <a:schemeClr val="tx1"/>
                </a:solidFill>
                <a:effectLst/>
                <a:latin typeface="Segoe UI Light" pitchFamily="34" charset="0"/>
                <a:ea typeface="+mn-ea"/>
                <a:cs typeface="+mn-cs"/>
              </a:rPr>
              <a:t> – Enables virtual machines to integrate directly into Fiber Channel Storage Area Networks (SAN), unlocking scenarios such as fiber channel-based Hyper-V Guest Clusters.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Support for 4-KB Disk Sectors in Hyper‑V Virtual Disks. </a:t>
            </a:r>
            <a:r>
              <a:rPr lang="en-US" sz="1100" kern="1200" dirty="0" smtClean="0">
                <a:solidFill>
                  <a:schemeClr val="tx1"/>
                </a:solidFill>
                <a:effectLst/>
                <a:latin typeface="Segoe UI Light" pitchFamily="34" charset="0"/>
                <a:ea typeface="+mn-ea"/>
                <a:cs typeface="+mn-cs"/>
              </a:rPr>
              <a:t>Support for 4,000-byte (4‑KB) disk sectors lets customers take advantage of the emerging innovation in storage hardware that provides increased capacity and reliability.</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New Virtual Hard Disk Format. </a:t>
            </a:r>
            <a:r>
              <a:rPr lang="en-US" sz="1100" kern="1200" dirty="0" smtClean="0">
                <a:solidFill>
                  <a:schemeClr val="tx1"/>
                </a:solidFill>
                <a:effectLst/>
                <a:latin typeface="Segoe UI Light" pitchFamily="34" charset="0"/>
                <a:ea typeface="+mn-ea"/>
                <a:cs typeface="+mn-cs"/>
              </a:rPr>
              <a:t>This new format, called VHDX, is designed to better handle current and future workloads and addresses the technological demands of an enterprise’s evolving needs by increasing storage capacity, protecting data, improving quality performance on 4-KB disks, and providing additional operation-enhancing features.  The maximum size of a VHDX file is 64TB.</a:t>
            </a: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0804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nSpc>
                <a:spcPts val="1415"/>
              </a:lnSpc>
              <a:spcBef>
                <a:spcPts val="607"/>
              </a:spcBef>
              <a:spcAft>
                <a:spcPts val="607"/>
              </a:spcAft>
              <a:defRPr/>
            </a:pPr>
            <a:r>
              <a:rPr lang="en-US" sz="1000" b="1" dirty="0" smtClean="0">
                <a:latin typeface="Segoe UI" pitchFamily="34" charset="0"/>
                <a:ea typeface="Segoe UI" pitchFamily="34" charset="0"/>
                <a:cs typeface="Segoe UI" pitchFamily="34" charset="0"/>
              </a:rPr>
              <a:t>Current situation</a:t>
            </a: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Increases in storage density and reliability (among other factors) are driving the data storage industry to transition the physical format of hard disk drives from 512-byte sectors to 4,096-byte sectors (also known as 4-KB sectors). However, most of the software industry depends on 512-byte disk sectors of. A change in sector size introduces major compatibility issues in many applications. To minimize the impact on the ecosystem, hard-drive vendors are introducing transitional “512-byte emulation drives,” also known as “512e.” These drives offer some of the advantages of 4-KB native drives, such as improved format efficiency and an improved scheme for error correction codes, but with fewer compatibility issues than by exposing a 4-KB sector size at the disk interface.</a:t>
            </a:r>
          </a:p>
          <a:p>
            <a:pPr>
              <a:lnSpc>
                <a:spcPts val="1415"/>
              </a:lnSpc>
              <a:spcBef>
                <a:spcPts val="607"/>
              </a:spcBef>
              <a:spcAft>
                <a:spcPts val="607"/>
              </a:spcAft>
              <a:defRPr/>
            </a:pPr>
            <a:r>
              <a:rPr lang="en-US" sz="1000" b="1" dirty="0" smtClean="0">
                <a:latin typeface="Segoe UI" pitchFamily="34" charset="0"/>
                <a:ea typeface="Segoe UI" pitchFamily="34" charset="0"/>
                <a:cs typeface="Segoe UI" pitchFamily="34" charset="0"/>
              </a:rPr>
              <a:t>With Windows Server 2012</a:t>
            </a: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In Windows Server 2012, Hyper‑V supports 4-KB disk sectors.</a:t>
            </a:r>
          </a:p>
          <a:p>
            <a:pPr eaLnBrk="1" hangingPunct="1">
              <a:lnSpc>
                <a:spcPct val="80000"/>
              </a:lnSpc>
              <a:defRPr/>
            </a:pPr>
            <a:r>
              <a:rPr lang="en-US" sz="1000" b="1" dirty="0" smtClean="0">
                <a:latin typeface="Segoe UI" pitchFamily="34" charset="0"/>
                <a:ea typeface="Segoe UI" pitchFamily="34" charset="0"/>
                <a:cs typeface="Segoe UI" pitchFamily="34" charset="0"/>
              </a:rPr>
              <a:t>Support for improved performance of virtual hard disks on 512e disks</a:t>
            </a: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A 512e disk can perform a write only in terms of a physical sector—that is, it can’t directly write a 512‑byte sector write issued to it. The internal process in the disk that makes this write possible follows these steps:</a:t>
            </a:r>
          </a:p>
          <a:p>
            <a:pPr marL="184892" indent="-184892">
              <a:lnSpc>
                <a:spcPts val="1415"/>
              </a:lnSpc>
              <a:spcBef>
                <a:spcPts val="607"/>
              </a:spcBef>
              <a:spcAft>
                <a:spcPts val="607"/>
              </a:spcAft>
              <a:buClr>
                <a:srgbClr val="0BA8D7"/>
              </a:buClr>
              <a:buFont typeface="Calibri" pitchFamily="34" charset="0"/>
              <a:buAutoNum type="arabicPeriod"/>
              <a:defRPr/>
            </a:pPr>
            <a:r>
              <a:rPr lang="en-US" sz="1000" dirty="0" smtClean="0">
                <a:latin typeface="Segoe UI" pitchFamily="34" charset="0"/>
                <a:ea typeface="Segoe UI" pitchFamily="34" charset="0"/>
                <a:cs typeface="Segoe UI" pitchFamily="34" charset="0"/>
              </a:rPr>
              <a:t>The disk reads the 4-KB physical sector into its internal cache, which contains the 512-byte logical sector referred to in the write.</a:t>
            </a:r>
          </a:p>
          <a:p>
            <a:pPr marL="184892" indent="-184892">
              <a:lnSpc>
                <a:spcPts val="1415"/>
              </a:lnSpc>
              <a:spcBef>
                <a:spcPts val="607"/>
              </a:spcBef>
              <a:spcAft>
                <a:spcPts val="607"/>
              </a:spcAft>
              <a:buClr>
                <a:srgbClr val="0BA8D7"/>
              </a:buClr>
              <a:buFont typeface="Calibri" pitchFamily="34" charset="0"/>
              <a:buAutoNum type="arabicPeriod"/>
              <a:defRPr/>
            </a:pPr>
            <a:r>
              <a:rPr lang="en-US" sz="1000" dirty="0" smtClean="0">
                <a:latin typeface="Segoe UI" pitchFamily="34" charset="0"/>
                <a:ea typeface="Segoe UI" pitchFamily="34" charset="0"/>
                <a:cs typeface="Segoe UI" pitchFamily="34" charset="0"/>
              </a:rPr>
              <a:t>Data in the 4-KB buffer is modified to include the updated 512-byte sector.</a:t>
            </a:r>
          </a:p>
          <a:p>
            <a:pPr marL="184892" indent="-184892">
              <a:lnSpc>
                <a:spcPts val="1415"/>
              </a:lnSpc>
              <a:spcBef>
                <a:spcPts val="607"/>
              </a:spcBef>
              <a:spcAft>
                <a:spcPts val="607"/>
              </a:spcAft>
              <a:buClr>
                <a:srgbClr val="0BA8D7"/>
              </a:buClr>
              <a:buFont typeface="Calibri" pitchFamily="34" charset="0"/>
              <a:buAutoNum type="arabicPeriod"/>
              <a:defRPr/>
            </a:pPr>
            <a:r>
              <a:rPr lang="en-US" sz="1000" dirty="0" smtClean="0">
                <a:latin typeface="Segoe UI" pitchFamily="34" charset="0"/>
                <a:ea typeface="Segoe UI" pitchFamily="34" charset="0"/>
                <a:cs typeface="Segoe UI" pitchFamily="34" charset="0"/>
              </a:rPr>
              <a:t>The disk performs a write of the updated 4-KB buffer back to its physical sector on the disk.</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This process, called an RMW, causes performance degradation in virtual hard disks for the following reasons:</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marL="184892" indent="-184892">
              <a:lnSpc>
                <a:spcPct val="95000"/>
              </a:lnSpc>
              <a:spcBef>
                <a:spcPct val="0"/>
              </a:spcBef>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Dynamic and differencing virtual hard disks have a 512-byte sector bitmap in front of their data payload. In addition, footer/header/parent locators all align to a 512-byte sector. It’s common for the virtual hard disk driver to issue 512-byte writes to update these structures, resulting in the RMW behavior just described.</a:t>
            </a:r>
          </a:p>
          <a:p>
            <a:pPr marL="184892" indent="-184892">
              <a:lnSpc>
                <a:spcPct val="95000"/>
              </a:lnSpc>
              <a:spcBef>
                <a:spcPct val="0"/>
              </a:spcBef>
              <a:buClr>
                <a:srgbClr val="0BA8D7"/>
              </a:buClr>
              <a:defRPr/>
            </a:pPr>
            <a:endParaRPr lang="en-US" sz="1000" dirty="0" smtClean="0">
              <a:latin typeface="Segoe UI" pitchFamily="34" charset="0"/>
              <a:ea typeface="Segoe UI" pitchFamily="34" charset="0"/>
              <a:cs typeface="Segoe UI" pitchFamily="34" charset="0"/>
            </a:endParaRPr>
          </a:p>
          <a:p>
            <a:pPr marL="184892" indent="-184892">
              <a:lnSpc>
                <a:spcPct val="95000"/>
              </a:lnSpc>
              <a:spcBef>
                <a:spcPct val="0"/>
              </a:spcBef>
              <a:spcAft>
                <a:spcPts val="1011"/>
              </a:spcAft>
              <a:buClr>
                <a:srgbClr val="0BA8D7"/>
              </a:buClr>
              <a:buFont typeface="Calibri" pitchFamily="34" charset="0"/>
              <a:buChar char="•"/>
              <a:defRPr/>
            </a:pPr>
            <a:r>
              <a:rPr lang="en-US" sz="1000" dirty="0" smtClean="0">
                <a:latin typeface="Segoe UI" pitchFamily="34" charset="0"/>
                <a:ea typeface="Segoe UI" pitchFamily="34" charset="0"/>
                <a:cs typeface="Segoe UI" pitchFamily="34" charset="0"/>
              </a:rPr>
              <a:t>Applications commonly issue reads and writes in multiples of 4-KB sizes (the default cluster size of NTFS). Because there’s a 512-byte sector bitmap in front of the data payload block of dynamic and differencing virtual hard disks, the 4-KB blocks aren’t aligned to the physical 4-KB boundary, </a:t>
            </a:r>
            <a:r>
              <a:rPr lang="en-US" sz="1000" b="1" dirty="0" smtClean="0">
                <a:latin typeface="Segoe UI" pitchFamily="34" charset="0"/>
                <a:ea typeface="Segoe UI" pitchFamily="34" charset="0"/>
                <a:cs typeface="Segoe UI" pitchFamily="34" charset="0"/>
              </a:rPr>
              <a:t>as shown in the figure</a:t>
            </a:r>
            <a:r>
              <a:rPr lang="en-US" sz="1000" dirty="0" smtClean="0">
                <a:latin typeface="Segoe UI" pitchFamily="34" charset="0"/>
                <a:ea typeface="Segoe UI" pitchFamily="34" charset="0"/>
                <a:cs typeface="Segoe UI" pitchFamily="34" charset="0"/>
              </a:rPr>
              <a:t>.</a:t>
            </a:r>
          </a:p>
          <a:p>
            <a:pPr eaLnBrk="1" hangingPunct="1">
              <a:lnSpc>
                <a:spcPct val="80000"/>
              </a:lnSpc>
              <a:defRPr/>
            </a:pPr>
            <a:endParaRPr lang="en-US" sz="1000" dirty="0" smtClean="0">
              <a:latin typeface="Segoe UI" pitchFamily="34" charset="0"/>
              <a:ea typeface="Segoe UI" pitchFamily="34" charset="0"/>
              <a:cs typeface="Segoe UI" pitchFamily="34" charset="0"/>
            </a:endParaRPr>
          </a:p>
          <a:p>
            <a:pPr eaLnBrk="1" hangingPunct="1">
              <a:lnSpc>
                <a:spcPct val="80000"/>
              </a:lnSpc>
              <a:defRPr/>
            </a:pPr>
            <a:r>
              <a:rPr lang="en-US" sz="1000" b="1" dirty="0" smtClean="0">
                <a:latin typeface="Segoe UI" pitchFamily="34" charset="0"/>
                <a:ea typeface="Segoe UI" pitchFamily="34" charset="0"/>
                <a:cs typeface="Segoe UI" pitchFamily="34" charset="0"/>
              </a:rPr>
              <a:t>Support for hosting virtual hard disks on native 4-KB disks</a:t>
            </a:r>
          </a:p>
          <a:p>
            <a:pPr>
              <a:lnSpc>
                <a:spcPct val="95000"/>
              </a:lnSpc>
              <a:spcBef>
                <a:spcPts val="607"/>
              </a:spcBef>
              <a:spcAft>
                <a:spcPts val="1011"/>
              </a:spcAft>
              <a:defRPr/>
            </a:pPr>
            <a:r>
              <a:rPr lang="en-US" sz="1000" dirty="0" smtClean="0">
                <a:latin typeface="Segoe UI" pitchFamily="34" charset="0"/>
                <a:ea typeface="Segoe UI" pitchFamily="34" charset="0"/>
                <a:cs typeface="Segoe UI" pitchFamily="34" charset="0"/>
              </a:rPr>
              <a:t>Hyper‑V in Windows Server 2012 makes it possible to store virtual hard disks on 4-KB disks by implementing a software RMW algorithm in the virtual hard disk layer. This algorithm converts 512-byte access-and-update requests to corresponding 4-KB accesses and updates.</a:t>
            </a:r>
          </a:p>
          <a:p>
            <a:pPr eaLnBrk="1" hangingPunct="1">
              <a:lnSpc>
                <a:spcPct val="80000"/>
              </a:lnSpc>
              <a:defRPr/>
            </a:pPr>
            <a:endParaRPr lang="en-US" sz="1000" dirty="0" smtClean="0">
              <a:latin typeface="Segoe UI" pitchFamily="34" charset="0"/>
              <a:ea typeface="Segoe UI" pitchFamily="34" charset="0"/>
              <a:cs typeface="Segoe UI" pitchFamily="34" charset="0"/>
            </a:endParaRPr>
          </a:p>
          <a:p>
            <a:pPr eaLnBrk="1" hangingPunct="1">
              <a:lnSpc>
                <a:spcPct val="80000"/>
              </a:lnSpc>
              <a:defRPr/>
            </a:pPr>
            <a:r>
              <a:rPr lang="en-US" sz="1000" b="1" dirty="0" smtClean="0">
                <a:latin typeface="Segoe UI" pitchFamily="34" charset="0"/>
                <a:ea typeface="Segoe UI" pitchFamily="34" charset="0"/>
                <a:cs typeface="Segoe UI" pitchFamily="34" charset="0"/>
              </a:rPr>
              <a:t>Benefits</a:t>
            </a: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The storage industry is introducing 4-KB physical format drives to provide increased capacity and reliability. Hyper‑V in Windows Server 2012 lets you take advantage of this emerging innovation in storage hardware with support for improved performance of virtual hard disks on 512e disks and support for hosting virtual hard disks on native 4-KB disks. Hyper‑V 4-KB disk sector support in Windows Server 2012 reduces the performance impact of 512e disks on the virtual hard disk stack, which lets workloads complete more quickly.</a:t>
            </a:r>
          </a:p>
          <a:p>
            <a:pPr eaLnBrk="1" hangingPunct="1">
              <a:lnSpc>
                <a:spcPct val="80000"/>
              </a:lnSpc>
              <a:defRPr/>
            </a:pPr>
            <a:endParaRPr lang="en-US" sz="1000" b="1" dirty="0" smtClean="0">
              <a:latin typeface="Segoe UI" pitchFamily="34" charset="0"/>
              <a:ea typeface="Segoe UI" pitchFamily="34" charset="0"/>
              <a:cs typeface="Segoe UI" pitchFamily="34" charset="0"/>
            </a:endParaRPr>
          </a:p>
          <a:p>
            <a:pPr eaLnBrk="1" hangingPunct="1">
              <a:lnSpc>
                <a:spcPct val="80000"/>
              </a:lnSpc>
              <a:defRPr/>
            </a:pPr>
            <a:r>
              <a:rPr lang="en-US" sz="1000" b="1" dirty="0" smtClean="0">
                <a:latin typeface="Segoe UI" pitchFamily="34" charset="0"/>
                <a:ea typeface="Segoe UI" pitchFamily="34" charset="0"/>
                <a:cs typeface="Segoe UI" pitchFamily="34" charset="0"/>
              </a:rPr>
              <a:t>Requirements for 4-KB disk sector support:</a:t>
            </a:r>
          </a:p>
          <a:p>
            <a:pPr marL="184892" indent="-184892">
              <a:lnSpc>
                <a:spcPct val="130000"/>
              </a:lnSpc>
              <a:spcBef>
                <a:spcPct val="20000"/>
              </a:spcBef>
              <a:buClr>
                <a:srgbClr val="11A7D5"/>
              </a:buClr>
              <a:buFontTx/>
              <a:buChar char="•"/>
              <a:defRPr/>
            </a:pPr>
            <a:r>
              <a:rPr lang="en-US" sz="1000" dirty="0" smtClean="0">
                <a:latin typeface="Segoe UI" pitchFamily="34" charset="0"/>
                <a:ea typeface="Segoe UI" pitchFamily="34" charset="0"/>
                <a:cs typeface="Segoe UI" pitchFamily="34" charset="0"/>
              </a:rPr>
              <a:t>Windows Server 2012</a:t>
            </a:r>
          </a:p>
          <a:p>
            <a:pPr marL="184892" indent="-184892">
              <a:lnSpc>
                <a:spcPct val="130000"/>
              </a:lnSpc>
              <a:spcBef>
                <a:spcPct val="20000"/>
              </a:spcBef>
              <a:buClr>
                <a:srgbClr val="11A7D5"/>
              </a:buClr>
              <a:buFontTx/>
              <a:buChar char="•"/>
              <a:defRPr/>
            </a:pPr>
            <a:r>
              <a:rPr lang="en-US" sz="1000" dirty="0" smtClean="0">
                <a:latin typeface="Segoe UI" pitchFamily="34" charset="0"/>
                <a:ea typeface="Segoe UI" pitchFamily="34" charset="0"/>
                <a:cs typeface="Segoe UI" pitchFamily="34" charset="0"/>
              </a:rPr>
              <a:t>Physical disk drives that use:</a:t>
            </a:r>
          </a:p>
          <a:p>
            <a:pPr marL="646800" lvl="1" indent="-276054">
              <a:lnSpc>
                <a:spcPct val="130000"/>
              </a:lnSpc>
              <a:spcBef>
                <a:spcPct val="20000"/>
              </a:spcBef>
              <a:buClr>
                <a:srgbClr val="11A7D5"/>
              </a:buClr>
              <a:buFont typeface="Courier New" pitchFamily="49" charset="0"/>
              <a:buChar char="o"/>
              <a:defRPr/>
            </a:pPr>
            <a:r>
              <a:rPr lang="en-US" sz="1000" dirty="0" smtClean="0">
                <a:latin typeface="Segoe UI" pitchFamily="34" charset="0"/>
                <a:ea typeface="Segoe UI" pitchFamily="34" charset="0"/>
                <a:cs typeface="Segoe UI" pitchFamily="34" charset="0"/>
              </a:rPr>
              <a:t>512e format</a:t>
            </a:r>
          </a:p>
          <a:p>
            <a:pPr marL="646800" lvl="1" indent="-276054">
              <a:lnSpc>
                <a:spcPct val="130000"/>
              </a:lnSpc>
              <a:spcBef>
                <a:spcPct val="20000"/>
              </a:spcBef>
              <a:buClr>
                <a:srgbClr val="11A7D5"/>
              </a:buClr>
              <a:buFont typeface="Courier New" pitchFamily="49" charset="0"/>
              <a:buChar char="o"/>
              <a:defRPr/>
            </a:pPr>
            <a:r>
              <a:rPr lang="en-US" sz="1000" dirty="0" smtClean="0">
                <a:latin typeface="Segoe UI" pitchFamily="34" charset="0"/>
                <a:ea typeface="Segoe UI" pitchFamily="34" charset="0"/>
                <a:cs typeface="Segoe UI" pitchFamily="34" charset="0"/>
              </a:rPr>
              <a:t>Native 4-KB format</a:t>
            </a: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9</a:t>
            </a:fld>
            <a:endParaRPr lang="en-US" b="1" dirty="0">
              <a:solidFill>
                <a:prstClr val="black"/>
              </a:solidFill>
            </a:endParaRPr>
          </a:p>
        </p:txBody>
      </p:sp>
    </p:spTree>
    <p:extLst>
      <p:ext uri="{BB962C8B-B14F-4D97-AF65-F5344CB8AC3E}">
        <p14:creationId xmlns:p14="http://schemas.microsoft.com/office/powerpoint/2010/main" val="60914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Both Windows Server 2012 Hyper-V &amp; Hyper-V Server 2012 also introduce a number of enhanced storage capabilities to support the most intensive, mission-critical of workloads.  These capabilities include:</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Virtual Fibre Channel</a:t>
            </a:r>
            <a:r>
              <a:rPr lang="en-US" sz="1100" kern="1200" dirty="0" smtClean="0">
                <a:solidFill>
                  <a:schemeClr val="tx1"/>
                </a:solidFill>
                <a:effectLst/>
                <a:latin typeface="Segoe UI Light" pitchFamily="34" charset="0"/>
                <a:ea typeface="+mn-ea"/>
                <a:cs typeface="+mn-cs"/>
              </a:rPr>
              <a:t> – Enables virtual machines to integrate directly into Fiber Channel Storage Area Networks (SAN), unlocking scenarios such as fiber channel-based Hyper-V Guest Clusters.</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Support for 4-KB Disk Sectors in Hyper‑V Virtual Disks. </a:t>
            </a:r>
            <a:r>
              <a:rPr lang="en-US" sz="1100" kern="1200" dirty="0" smtClean="0">
                <a:solidFill>
                  <a:schemeClr val="tx1"/>
                </a:solidFill>
                <a:effectLst/>
                <a:latin typeface="Segoe UI Light" pitchFamily="34" charset="0"/>
                <a:ea typeface="+mn-ea"/>
                <a:cs typeface="+mn-cs"/>
              </a:rPr>
              <a:t>Support for 4,000-byte (4‑KB) disk sectors lets customers take advantage of the emerging innovation in storage hardware that provides increased capacity and reliability.</a:t>
            </a:r>
          </a:p>
          <a:p>
            <a:pPr lvl="0"/>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New Virtual Hard Disk Format. </a:t>
            </a:r>
            <a:r>
              <a:rPr lang="en-US" sz="1100" kern="1200" dirty="0" smtClean="0">
                <a:solidFill>
                  <a:schemeClr val="tx1"/>
                </a:solidFill>
                <a:effectLst/>
                <a:latin typeface="Segoe UI Light" pitchFamily="34" charset="0"/>
                <a:ea typeface="+mn-ea"/>
                <a:cs typeface="+mn-cs"/>
              </a:rPr>
              <a:t>This new format, called VHDX, is designed to better handle current and future workloads and addresses the technological demands of an enterprise’s evolving needs by increasing storage capacity, protecting data, improving quality performance on 4-KB disks, and providing additional operation-enhancing features.  The maximum size of a VHDX file is 64TB.</a:t>
            </a: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69755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With the evolution of storage systems, and the ever-increasing reliance on virtualized enterprise workloads, the VHD format of Windows Server needed to also evolve. The new format is better suited to address the current and future requirements for running enterprise-class workloads, specifically:</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Where the size of the VHD is larger then 2,040 GB. </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To reliably protect against issues for dynamic and differencing disks during power failures. </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To prevent performance degradation issues on the new, large-sector physical disks.</a:t>
            </a:r>
          </a:p>
          <a:p>
            <a:pPr>
              <a:lnSpc>
                <a:spcPts val="1415"/>
              </a:lnSpc>
              <a:spcAft>
                <a:spcPts val="607"/>
              </a:spcAft>
              <a:tabLst>
                <a:tab pos="231115" algn="l"/>
              </a:tabLst>
            </a:pPr>
            <a:endParaRPr lang="en-US" sz="1000" dirty="0" smtClean="0">
              <a:latin typeface="Segoe UI" pitchFamily="34" charset="0"/>
              <a:ea typeface="Segoe UI" pitchFamily="34" charset="0"/>
              <a:cs typeface="Segoe UI" pitchFamily="34" charset="0"/>
            </a:endParaRPr>
          </a:p>
          <a:p>
            <a:pPr>
              <a:lnSpc>
                <a:spcPts val="1415"/>
              </a:lnSpc>
              <a:spcAft>
                <a:spcPts val="607"/>
              </a:spcAft>
              <a:tabLst>
                <a:tab pos="231115" algn="l"/>
              </a:tabLst>
            </a:pPr>
            <a:r>
              <a:rPr lang="en-US" sz="1000" dirty="0" smtClean="0">
                <a:latin typeface="Segoe UI" pitchFamily="34" charset="0"/>
                <a:ea typeface="Segoe UI" pitchFamily="34" charset="0"/>
                <a:cs typeface="Segoe UI" pitchFamily="34" charset="0"/>
              </a:rPr>
              <a:t>Hyper‑V in Windows Server 2012 contains an update to the VHD format, called VHDX, that has much larger capacity and additional resiliency. VHDX supports up to 64 terabytes of storage. It also provides additional protection from corruption from power failures by logging updates to the VHDX metadata structures and prevents performance degradation on large-sector physical disks by optimizing structure alignment.</a:t>
            </a:r>
            <a:endParaRPr lang="en-US" sz="1000" b="1" dirty="0" smtClean="0">
              <a:latin typeface="Segoe UI" pitchFamily="34" charset="0"/>
              <a:ea typeface="Segoe UI" pitchFamily="34" charset="0"/>
              <a:cs typeface="Segoe UI" pitchFamily="34" charset="0"/>
            </a:endParaRPr>
          </a:p>
          <a:p>
            <a:pPr>
              <a:lnSpc>
                <a:spcPts val="1618"/>
              </a:lnSpc>
              <a:spcBef>
                <a:spcPts val="1820"/>
              </a:spcBef>
              <a:spcAft>
                <a:spcPts val="607"/>
              </a:spcAft>
            </a:pPr>
            <a:r>
              <a:rPr lang="en-US" sz="1000" b="1" dirty="0" smtClean="0">
                <a:latin typeface="Segoe UI" pitchFamily="34" charset="0"/>
                <a:ea typeface="Segoe UI" pitchFamily="34" charset="0"/>
                <a:cs typeface="Segoe UI" pitchFamily="34" charset="0"/>
              </a:rPr>
              <a:t>Technical description</a:t>
            </a: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The VHDX format’s principal new features are:</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Support for virtual hard disk storage capacity of up to 64 terabytes.</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Protection against corruption during power failures by logging updates to the VHDX metadata structures. The format contains an internal log that is used to capture updates to the metadata of the virtual hard disk file before being written to its final location. In case of a power failure, if the write to the final destination is corrupted, then it is played back from the log to promote consistency of the virtual hard disk file.</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Optimal structure alignment of the virtual hard disk format to suit large sector disks. If unaligned I/Os are issued to these disks, an associated performance penalty is caused by the Read-Modify-Write cycles that are required to satisfy these I/Os. The structures in the format are aligned to help ensure that are no unaligned I/Os exist.</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The VHDX format also provides the following features:</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Larger block sizes for dynamic and differential disks, which lets these disks attune to the needs of the workload.</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A 4-KB logical sector virtual disk that results in increased performance when applications and workloads that are designed for 4-KB sectors use it.</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The ability to store custom metadata about the file that you might want to record, such as operating system version or patches applied.</a:t>
            </a:r>
          </a:p>
          <a:p>
            <a:pPr marL="346672" indent="-346672">
              <a:lnSpc>
                <a:spcPts val="1415"/>
              </a:lnSpc>
              <a:spcAft>
                <a:spcPts val="607"/>
              </a:spcAft>
              <a:buClr>
                <a:srgbClr val="0BA8D7"/>
              </a:buClr>
              <a:buFont typeface="Calibri"/>
              <a:buChar char="•"/>
              <a:tabLst>
                <a:tab pos="231115" algn="l"/>
              </a:tabLst>
            </a:pPr>
            <a:r>
              <a:rPr lang="en-US" sz="1000" dirty="0" smtClean="0">
                <a:latin typeface="Segoe UI" pitchFamily="34" charset="0"/>
                <a:ea typeface="Segoe UI" pitchFamily="34" charset="0"/>
                <a:cs typeface="Segoe UI" pitchFamily="34" charset="0"/>
              </a:rPr>
              <a:t>Efficiency (called trim) in representing data, which results in smaller files and lets the underlying physical storage device reclaim unused space. (Trim requires pass-through or SCSI disks and trim-compatible hardware.)</a:t>
            </a:r>
          </a:p>
          <a:p>
            <a:pPr marL="346672" indent="-346672">
              <a:lnSpc>
                <a:spcPts val="1415"/>
              </a:lnSpc>
              <a:spcAft>
                <a:spcPts val="607"/>
              </a:spcAft>
              <a:buClr>
                <a:srgbClr val="0BA8D7"/>
              </a:buClr>
              <a:buFont typeface="Calibri"/>
              <a:buChar char="•"/>
              <a:tabLst>
                <a:tab pos="231115" algn="l"/>
              </a:tabLst>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The </a:t>
            </a:r>
            <a:r>
              <a:rPr lang="en-US" sz="1000" b="1" dirty="0" smtClean="0">
                <a:latin typeface="Segoe UI" pitchFamily="34" charset="0"/>
                <a:ea typeface="Segoe UI" pitchFamily="34" charset="0"/>
                <a:cs typeface="Segoe UI" pitchFamily="34" charset="0"/>
              </a:rPr>
              <a:t>figure</a:t>
            </a:r>
            <a:r>
              <a:rPr lang="en-US" sz="1000" dirty="0" smtClean="0">
                <a:latin typeface="Segoe UI" pitchFamily="34" charset="0"/>
                <a:ea typeface="Segoe UI" pitchFamily="34" charset="0"/>
                <a:cs typeface="Segoe UI" pitchFamily="34" charset="0"/>
              </a:rPr>
              <a:t> illustrates the VHDX hard disk format.</a:t>
            </a:r>
          </a:p>
          <a:p>
            <a:pPr eaLnBrk="1" hangingPunct="1">
              <a:buFont typeface="Arial" pitchFamily="34" charset="0"/>
              <a:buNone/>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As you can see in the preceding figure, most of the structures are large allocations and are MB aligned. This alleviates the alignment issue that is associated with virtual hard disks. The different regions of the VHDX format are as follows:</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marL="346672" indent="-346672">
              <a:lnSpc>
                <a:spcPts val="1415"/>
              </a:lnSpc>
              <a:spcAft>
                <a:spcPts val="607"/>
              </a:spcAft>
              <a:buClr>
                <a:srgbClr val="0BA8D7"/>
              </a:buClr>
              <a:buFont typeface="Calibri"/>
              <a:buChar char="•"/>
              <a:tabLst>
                <a:tab pos="231115" algn="l"/>
              </a:tabLst>
            </a:pPr>
            <a:r>
              <a:rPr lang="en-US" sz="1000" b="1" dirty="0" smtClean="0">
                <a:latin typeface="Segoe UI" pitchFamily="34" charset="0"/>
                <a:ea typeface="Segoe UI" pitchFamily="34" charset="0"/>
                <a:cs typeface="Segoe UI" pitchFamily="34" charset="0"/>
              </a:rPr>
              <a:t>Header region.</a:t>
            </a:r>
            <a:r>
              <a:rPr lang="en-US" sz="1000" dirty="0" smtClean="0">
                <a:latin typeface="Segoe UI" pitchFamily="34" charset="0"/>
                <a:ea typeface="Segoe UI" pitchFamily="34" charset="0"/>
                <a:cs typeface="Segoe UI" pitchFamily="34" charset="0"/>
              </a:rPr>
              <a:t> The header region is the first region of the file and identifies the location of the other structures, including the log, block allocation table (BAT), and metadata region. The header region contains two headers, only one of which is active at a time, to increase resiliency to corruptions.</a:t>
            </a:r>
          </a:p>
          <a:p>
            <a:pPr marL="346672" indent="-346672">
              <a:lnSpc>
                <a:spcPts val="1415"/>
              </a:lnSpc>
              <a:spcAft>
                <a:spcPts val="607"/>
              </a:spcAft>
              <a:buClr>
                <a:srgbClr val="0BA8D7"/>
              </a:buClr>
              <a:buFont typeface="Calibri"/>
              <a:buChar char="•"/>
              <a:tabLst>
                <a:tab pos="231115" algn="l"/>
              </a:tabLst>
            </a:pPr>
            <a:endParaRPr lang="en-US" sz="1000" dirty="0" smtClean="0">
              <a:latin typeface="Segoe UI" pitchFamily="34" charset="0"/>
              <a:ea typeface="Segoe UI" pitchFamily="34" charset="0"/>
              <a:cs typeface="Segoe UI" pitchFamily="34" charset="0"/>
            </a:endParaRPr>
          </a:p>
          <a:p>
            <a:pPr marL="346672" indent="-346672">
              <a:lnSpc>
                <a:spcPts val="1415"/>
              </a:lnSpc>
              <a:spcAft>
                <a:spcPts val="607"/>
              </a:spcAft>
              <a:buClr>
                <a:srgbClr val="0BA8D7"/>
              </a:buClr>
              <a:buFont typeface="Calibri"/>
              <a:buChar char="•"/>
              <a:tabLst>
                <a:tab pos="231115" algn="l"/>
              </a:tabLst>
            </a:pPr>
            <a:r>
              <a:rPr lang="en-US" sz="1000" b="1" dirty="0" smtClean="0">
                <a:latin typeface="Segoe UI" pitchFamily="34" charset="0"/>
                <a:ea typeface="Segoe UI" pitchFamily="34" charset="0"/>
                <a:cs typeface="Segoe UI" pitchFamily="34" charset="0"/>
              </a:rPr>
              <a:t>Intent log.</a:t>
            </a:r>
            <a:r>
              <a:rPr lang="en-US" sz="1000" dirty="0" smtClean="0">
                <a:latin typeface="Segoe UI" pitchFamily="34" charset="0"/>
                <a:ea typeface="Segoe UI" pitchFamily="34" charset="0"/>
                <a:cs typeface="Segoe UI" pitchFamily="34" charset="0"/>
              </a:rPr>
              <a:t> The intent log is a circular ring buffer. Changes to the VHDX metastructures are written to the log before they are written to the final location. If corruption occurs during a power failure while an update is being written to the actual location, on the subsequent open, the change is applied again from the log, and the VHDX file is brought back to a consistent state. The log does not track changes to the payload blocks, so it does not protect data contained within them.</a:t>
            </a:r>
          </a:p>
          <a:p>
            <a:pPr marL="346672" indent="-346672">
              <a:lnSpc>
                <a:spcPts val="1415"/>
              </a:lnSpc>
              <a:spcAft>
                <a:spcPts val="607"/>
              </a:spcAft>
              <a:buClr>
                <a:srgbClr val="0BA8D7"/>
              </a:buClr>
              <a:buFont typeface="Calibri"/>
              <a:buChar char="•"/>
              <a:tabLst>
                <a:tab pos="231115" algn="l"/>
              </a:tabLst>
            </a:pPr>
            <a:endParaRPr lang="en-US" sz="1000" dirty="0" smtClean="0">
              <a:latin typeface="Segoe UI" pitchFamily="34" charset="0"/>
              <a:ea typeface="Segoe UI" pitchFamily="34" charset="0"/>
              <a:cs typeface="Segoe UI" pitchFamily="34" charset="0"/>
            </a:endParaRPr>
          </a:p>
          <a:p>
            <a:pPr marL="346672" indent="-346672">
              <a:lnSpc>
                <a:spcPts val="1415"/>
              </a:lnSpc>
              <a:spcAft>
                <a:spcPts val="607"/>
              </a:spcAft>
              <a:buClr>
                <a:srgbClr val="0BA8D7"/>
              </a:buClr>
              <a:buFont typeface="Calibri"/>
              <a:buChar char="•"/>
              <a:tabLst>
                <a:tab pos="231115" algn="l"/>
              </a:tabLst>
            </a:pPr>
            <a:r>
              <a:rPr lang="en-US" sz="1000" b="1" dirty="0" smtClean="0">
                <a:latin typeface="Segoe UI" pitchFamily="34" charset="0"/>
                <a:ea typeface="Segoe UI" pitchFamily="34" charset="0"/>
                <a:cs typeface="Segoe UI" pitchFamily="34" charset="0"/>
              </a:rPr>
              <a:t>Data region.</a:t>
            </a:r>
            <a:r>
              <a:rPr lang="en-US" sz="1000" dirty="0" smtClean="0">
                <a:latin typeface="Segoe UI" pitchFamily="34" charset="0"/>
                <a:ea typeface="Segoe UI" pitchFamily="34" charset="0"/>
                <a:cs typeface="Segoe UI" pitchFamily="34" charset="0"/>
              </a:rPr>
              <a:t> The BAT contains entries that point to both the user data blocks and sector bitmap block locations within the VHDX file. This is an important difference from the VHD format because sector bitmaps are aggregated into their own blocks instead of being appended in front of each payload block.</a:t>
            </a:r>
          </a:p>
          <a:p>
            <a:pPr marL="346672" indent="-346672">
              <a:lnSpc>
                <a:spcPts val="1415"/>
              </a:lnSpc>
              <a:spcAft>
                <a:spcPts val="607"/>
              </a:spcAft>
              <a:buClr>
                <a:srgbClr val="0BA8D7"/>
              </a:buClr>
              <a:buFont typeface="Calibri"/>
              <a:buChar char="•"/>
              <a:tabLst>
                <a:tab pos="231115" algn="l"/>
              </a:tabLst>
            </a:pPr>
            <a:endParaRPr lang="en-US" sz="1000" dirty="0" smtClean="0">
              <a:latin typeface="Segoe UI" pitchFamily="34" charset="0"/>
              <a:ea typeface="Segoe UI" pitchFamily="34" charset="0"/>
              <a:cs typeface="Segoe UI" pitchFamily="34" charset="0"/>
            </a:endParaRPr>
          </a:p>
          <a:p>
            <a:pPr marL="346672" indent="-346672">
              <a:lnSpc>
                <a:spcPts val="1415"/>
              </a:lnSpc>
              <a:spcAft>
                <a:spcPts val="607"/>
              </a:spcAft>
              <a:buClr>
                <a:srgbClr val="0BA8D7"/>
              </a:buClr>
              <a:buFont typeface="Calibri"/>
              <a:buChar char="•"/>
              <a:tabLst>
                <a:tab pos="231115" algn="l"/>
              </a:tabLst>
            </a:pPr>
            <a:r>
              <a:rPr lang="en-US" sz="1000" b="1" dirty="0" smtClean="0">
                <a:latin typeface="Segoe UI" pitchFamily="34" charset="0"/>
                <a:ea typeface="Segoe UI" pitchFamily="34" charset="0"/>
                <a:cs typeface="Segoe UI" pitchFamily="34" charset="0"/>
              </a:rPr>
              <a:t>Metadata region.</a:t>
            </a:r>
            <a:r>
              <a:rPr lang="en-US" sz="1000" dirty="0" smtClean="0">
                <a:latin typeface="Segoe UI" pitchFamily="34" charset="0"/>
                <a:ea typeface="Segoe UI" pitchFamily="34" charset="0"/>
                <a:cs typeface="Segoe UI" pitchFamily="34" charset="0"/>
              </a:rPr>
              <a:t> The metadata region contains a table that points to both user-defined metadata and virtual hard disk file metadata such as block size, physical sector size, and logical sector size.</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Hyper‑V in Windows Server 2012 also introduces support that lets VHDX files be more efficient when they represent that data within it. </a:t>
            </a:r>
          </a:p>
          <a:p>
            <a:pPr eaLnBrk="1" hangingPunct="1">
              <a:buFont typeface="Arial" pitchFamily="34" charset="0"/>
              <a:buNone/>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Because the VHDX files can be large, based on the workload they are supporting, the space they consume can grow quickly. Currently, when applications delete content within a virtual hard disk, the Windows storage stack in both the guest operating system and the Hyper‑V host have limitations that prevent this information from being communicated to the virtual hard disk and the physical storage device. </a:t>
            </a: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This contains the Hyper‑V storage stack from optimizing the space used and prevents the underlying storage device from reclaiming the space previously occupied by the deleted data.</a:t>
            </a:r>
          </a:p>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pPr>
            <a:r>
              <a:rPr lang="en-US" sz="1000" dirty="0" smtClean="0">
                <a:latin typeface="Segoe UI" pitchFamily="34" charset="0"/>
                <a:ea typeface="Segoe UI" pitchFamily="34" charset="0"/>
                <a:cs typeface="Segoe UI" pitchFamily="34" charset="0"/>
              </a:rPr>
              <a:t>In Windows Server 2012, Hyper‑V now supports unmap notifications, which lets VHDX files be more efficient in representing that data within it. This results in smaller files size, which lets the underlying physical storage device reclaim unused space.</a:t>
            </a:r>
          </a:p>
          <a:p>
            <a:pPr eaLnBrk="1" hangingPunct="1">
              <a:buFont typeface="Arial" pitchFamily="34" charset="0"/>
              <a:buNone/>
              <a:defRPr/>
            </a:pPr>
            <a:endParaRPr lang="en-US" sz="1000" dirty="0" smtClean="0">
              <a:latin typeface="Segoe UI" pitchFamily="34" charset="0"/>
              <a:ea typeface="Segoe UI" pitchFamily="34" charset="0"/>
              <a:cs typeface="Segoe UI" pitchFamily="34" charset="0"/>
            </a:endParaRPr>
          </a:p>
          <a:p>
            <a:pPr eaLnBrk="1" hangingPunct="1">
              <a:defRPr/>
            </a:pPr>
            <a:r>
              <a:rPr lang="en-US" sz="1000" b="1" dirty="0" smtClean="0">
                <a:latin typeface="Segoe UI" pitchFamily="34" charset="0"/>
                <a:ea typeface="Segoe UI" pitchFamily="34" charset="0"/>
                <a:cs typeface="Segoe UI" pitchFamily="34" charset="0"/>
              </a:rPr>
              <a:t>Benefits</a:t>
            </a:r>
          </a:p>
          <a:p>
            <a:pPr eaLnBrk="1" hangingPunct="1">
              <a:defRPr/>
            </a:pPr>
            <a:endParaRPr lang="en-US" sz="1000" b="1" dirty="0" smtClean="0">
              <a:latin typeface="Segoe UI" pitchFamily="34" charset="0"/>
              <a:ea typeface="Segoe UI" pitchFamily="34" charset="0"/>
              <a:cs typeface="Segoe UI" pitchFamily="34" charset="0"/>
            </a:endParaRPr>
          </a:p>
          <a:p>
            <a:pPr>
              <a:lnSpc>
                <a:spcPct val="115000"/>
              </a:lnSpc>
              <a:spcBef>
                <a:spcPts val="607"/>
              </a:spcBef>
              <a:spcAft>
                <a:spcPts val="1011"/>
              </a:spcAft>
            </a:pPr>
            <a:r>
              <a:rPr lang="en-US" sz="1000" dirty="0" smtClean="0">
                <a:latin typeface="Segoe UI" pitchFamily="34" charset="0"/>
                <a:ea typeface="Segoe UI" pitchFamily="34" charset="0"/>
                <a:cs typeface="Segoe UI" pitchFamily="34" charset="0"/>
              </a:rPr>
              <a:t>VHDX, which is designed to handle current and future workloads, has a much larger storage capacity than the earlier formats and addresses the technological demands of evolving enterprises. The VDHX performance-enhancing features make it easier to handle large workloads, protect data better during power outages, and optimize structure alignments of dynamic and differential disks to prevent performance degradation on new, large-sector physical disks.</a:t>
            </a:r>
          </a:p>
          <a:p>
            <a:pPr eaLnBrk="1" hangingPunct="1">
              <a:defRPr/>
            </a:pPr>
            <a:endParaRPr lang="en-US" sz="1000" dirty="0" smtClean="0">
              <a:latin typeface="Segoe UI" pitchFamily="34" charset="0"/>
              <a:ea typeface="Segoe UI" pitchFamily="34" charset="0"/>
              <a:cs typeface="Segoe UI" pitchFamily="34" charset="0"/>
            </a:endParaRPr>
          </a:p>
          <a:p>
            <a:pPr eaLnBrk="1" hangingPunct="1">
              <a:defRPr/>
            </a:pPr>
            <a:r>
              <a:rPr lang="en-US" sz="1000" b="1" dirty="0" smtClean="0">
                <a:latin typeface="Segoe UI" pitchFamily="34" charset="0"/>
                <a:ea typeface="Segoe UI" pitchFamily="34" charset="0"/>
                <a:cs typeface="Segoe UI" pitchFamily="34" charset="0"/>
              </a:rPr>
              <a:t>Requirements</a:t>
            </a:r>
          </a:p>
          <a:p>
            <a:pPr eaLnBrk="1" hangingPunct="1">
              <a:defRPr/>
            </a:pPr>
            <a:endParaRPr lang="en-US" sz="1000" b="1"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To take advantage of the new version of the new VHDX format, you need the following:</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marL="184892" indent="-184892">
              <a:lnSpc>
                <a:spcPts val="1415"/>
              </a:lnSpc>
              <a:spcAft>
                <a:spcPts val="607"/>
              </a:spcAft>
              <a:buFont typeface="Calibri"/>
              <a:buChar char="•"/>
              <a:tabLst>
                <a:tab pos="231115" algn="l"/>
              </a:tabLst>
              <a:defRPr/>
            </a:pPr>
            <a:r>
              <a:rPr lang="en-US" sz="1000" dirty="0" smtClean="0">
                <a:latin typeface="Segoe UI" pitchFamily="34" charset="0"/>
                <a:ea typeface="Segoe UI" pitchFamily="34" charset="0"/>
                <a:cs typeface="Segoe UI" pitchFamily="34" charset="0"/>
              </a:rPr>
              <a:t>Windows Server 2012 or Windows 8</a:t>
            </a:r>
          </a:p>
          <a:p>
            <a:pPr marL="184892" indent="-184892">
              <a:lnSpc>
                <a:spcPts val="1415"/>
              </a:lnSpc>
              <a:spcAft>
                <a:spcPts val="607"/>
              </a:spcAft>
              <a:buFont typeface="Calibri"/>
              <a:buChar char="•"/>
              <a:tabLst>
                <a:tab pos="231115" algn="l"/>
              </a:tabLst>
              <a:defRPr/>
            </a:pPr>
            <a:endParaRPr lang="en-US" sz="1000" dirty="0" smtClean="0">
              <a:latin typeface="Segoe UI" pitchFamily="34" charset="0"/>
              <a:ea typeface="Segoe UI" pitchFamily="34" charset="0"/>
              <a:cs typeface="Segoe UI" pitchFamily="34" charset="0"/>
            </a:endParaRPr>
          </a:p>
          <a:p>
            <a:pPr marL="184892" indent="-184892">
              <a:lnSpc>
                <a:spcPts val="1415"/>
              </a:lnSpc>
              <a:spcAft>
                <a:spcPts val="607"/>
              </a:spcAft>
              <a:buFont typeface="Calibri"/>
              <a:buChar char="•"/>
              <a:tabLst>
                <a:tab pos="231115" algn="l"/>
              </a:tabLst>
              <a:defRPr/>
            </a:pPr>
            <a:r>
              <a:rPr lang="en-US" sz="1000" dirty="0" smtClean="0">
                <a:latin typeface="Segoe UI" pitchFamily="34" charset="0"/>
                <a:ea typeface="Segoe UI" pitchFamily="34" charset="0"/>
                <a:cs typeface="Segoe UI" pitchFamily="34" charset="0"/>
              </a:rPr>
              <a:t>The Hyper‑V server role</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000" dirty="0" smtClean="0">
                <a:latin typeface="Segoe UI" pitchFamily="34" charset="0"/>
                <a:ea typeface="Segoe UI" pitchFamily="34" charset="0"/>
                <a:cs typeface="Segoe UI" pitchFamily="34" charset="0"/>
              </a:rPr>
              <a:t>To take advantage of the trim feature, you need the following:</a:t>
            </a:r>
          </a:p>
          <a:p>
            <a:pPr>
              <a:lnSpc>
                <a:spcPts val="1415"/>
              </a:lnSpc>
              <a:spcBef>
                <a:spcPts val="607"/>
              </a:spcBef>
              <a:spcAft>
                <a:spcPts val="607"/>
              </a:spcAft>
              <a:defRPr/>
            </a:pPr>
            <a:endParaRPr lang="en-US" sz="1000" dirty="0" smtClean="0">
              <a:latin typeface="Segoe UI" pitchFamily="34" charset="0"/>
              <a:ea typeface="Segoe UI" pitchFamily="34" charset="0"/>
              <a:cs typeface="Segoe UI" pitchFamily="34" charset="0"/>
            </a:endParaRPr>
          </a:p>
          <a:p>
            <a:pPr marL="184892" indent="-184892">
              <a:lnSpc>
                <a:spcPts val="1415"/>
              </a:lnSpc>
              <a:spcAft>
                <a:spcPts val="607"/>
              </a:spcAft>
              <a:buClr>
                <a:srgbClr val="0BA8D7"/>
              </a:buClr>
              <a:buFont typeface="Calibri"/>
              <a:buChar char="•"/>
              <a:tabLst>
                <a:tab pos="231115" algn="l"/>
              </a:tabLst>
              <a:defRPr/>
            </a:pPr>
            <a:r>
              <a:rPr lang="en-US" sz="1000" dirty="0" smtClean="0">
                <a:latin typeface="Segoe UI" pitchFamily="34" charset="0"/>
                <a:ea typeface="Segoe UI" pitchFamily="34" charset="0"/>
                <a:cs typeface="Segoe UI" pitchFamily="34" charset="0"/>
              </a:rPr>
              <a:t>VHDX-based virtual disks connected as virtual SCSI devices or as directly attached physical disks (sometimes referred to as pass-through disks). This optimization also is supported for natively attached VHDX-based virtual disks.</a:t>
            </a:r>
          </a:p>
          <a:p>
            <a:pPr marL="184892" indent="-184892">
              <a:lnSpc>
                <a:spcPts val="1415"/>
              </a:lnSpc>
              <a:spcAft>
                <a:spcPts val="607"/>
              </a:spcAft>
              <a:buClr>
                <a:srgbClr val="0BA8D7"/>
              </a:buClr>
              <a:buFont typeface="Calibri"/>
              <a:buChar char="•"/>
              <a:tabLst>
                <a:tab pos="231115" algn="l"/>
              </a:tabLst>
              <a:defRPr/>
            </a:pPr>
            <a:endParaRPr lang="en-US" sz="1000" dirty="0" smtClean="0">
              <a:latin typeface="Segoe UI" pitchFamily="34" charset="0"/>
              <a:ea typeface="Segoe UI" pitchFamily="34" charset="0"/>
              <a:cs typeface="Segoe UI" pitchFamily="34" charset="0"/>
            </a:endParaRPr>
          </a:p>
          <a:p>
            <a:pPr marL="184892" indent="-184892">
              <a:lnSpc>
                <a:spcPts val="1415"/>
              </a:lnSpc>
              <a:spcAft>
                <a:spcPts val="607"/>
              </a:spcAft>
              <a:buClr>
                <a:srgbClr val="0BA8D7"/>
              </a:buClr>
              <a:buFont typeface="Calibri"/>
              <a:buChar char="•"/>
              <a:tabLst>
                <a:tab pos="231115" algn="l"/>
              </a:tabLst>
              <a:defRPr/>
            </a:pPr>
            <a:r>
              <a:rPr lang="en-US" sz="1000" dirty="0" smtClean="0">
                <a:latin typeface="Segoe UI" pitchFamily="34" charset="0"/>
                <a:ea typeface="Segoe UI" pitchFamily="34" charset="0"/>
                <a:cs typeface="Segoe UI" pitchFamily="34" charset="0"/>
              </a:rPr>
              <a:t>Trim-capable hardware.</a:t>
            </a: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2/20/2014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11</a:t>
            </a:fld>
            <a:endParaRPr lang="en-US" b="1" dirty="0">
              <a:solidFill>
                <a:prstClr val="black"/>
              </a:solidFill>
            </a:endParaRPr>
          </a:p>
        </p:txBody>
      </p:sp>
    </p:spTree>
    <p:extLst>
      <p:ext uri="{BB962C8B-B14F-4D97-AF65-F5344CB8AC3E}">
        <p14:creationId xmlns:p14="http://schemas.microsoft.com/office/powerpoint/2010/main" val="154882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97382" rtl="0" eaLnBrk="1" fontAlgn="auto" latinLnBrk="0" hangingPunct="1">
              <a:lnSpc>
                <a:spcPct val="90000"/>
              </a:lnSpc>
              <a:spcBef>
                <a:spcPts val="0"/>
              </a:spcBef>
              <a:spcAft>
                <a:spcPts val="400"/>
              </a:spcAft>
              <a:buClrTx/>
              <a:buSzTx/>
              <a:buFontTx/>
              <a:buNone/>
              <a:tabLst/>
              <a:defRPr/>
            </a:pPr>
            <a:r>
              <a:rPr lang="en-US" sz="1100" b="1" kern="1200" dirty="0" smtClean="0">
                <a:solidFill>
                  <a:schemeClr val="tx1"/>
                </a:solidFill>
                <a:effectLst/>
                <a:latin typeface="Segoe UI Light" pitchFamily="34" charset="0"/>
                <a:ea typeface="+mn-ea"/>
                <a:cs typeface="+mn-cs"/>
              </a:rPr>
              <a:t>Storage Spaces</a:t>
            </a:r>
            <a:r>
              <a:rPr lang="en-US" sz="1100" kern="1200" dirty="0" smtClean="0">
                <a:solidFill>
                  <a:schemeClr val="tx1"/>
                </a:solidFill>
                <a:effectLst/>
                <a:latin typeface="Segoe UI Light" pitchFamily="34" charset="0"/>
                <a:ea typeface="+mn-ea"/>
                <a:cs typeface="+mn-cs"/>
              </a:rPr>
              <a:t> – Storage Spaces transform</a:t>
            </a:r>
            <a:r>
              <a:rPr lang="en-US" sz="1100" kern="1200" baseline="0" dirty="0" smtClean="0">
                <a:solidFill>
                  <a:schemeClr val="tx1"/>
                </a:solidFill>
                <a:effectLst/>
                <a:latin typeface="Segoe UI Light" pitchFamily="34" charset="0"/>
                <a:ea typeface="+mn-ea"/>
                <a:cs typeface="+mn-cs"/>
              </a:rPr>
              <a:t>s SAS &amp; SATA disks into storage pools, from which logical disks, or storage spaces, can then be provisioned.  These spaces can be given different levels of resiliency and performance, can be thinly or fully provisioned, and support advanced features such as trim provisioning. </a:t>
            </a:r>
            <a:r>
              <a:rPr lang="en-US" i="0" dirty="0" smtClean="0">
                <a:solidFill>
                  <a:schemeClr val="tx1"/>
                </a:solidFill>
              </a:rPr>
              <a:t>Storage Spaces enable you to deliver a new category of highly capable storage solutions to all Windows customer segments at a dramatically lower price point. At the same time, you can maximize your operations</a:t>
            </a:r>
            <a:r>
              <a:rPr lang="en-US" i="0" baseline="0" dirty="0" smtClean="0">
                <a:solidFill>
                  <a:schemeClr val="tx1"/>
                </a:solidFill>
              </a:rPr>
              <a:t> by leveraging commodity storage to supply high-performance and feature-rich storage to servers, clusters, and applications alike.</a:t>
            </a:r>
          </a:p>
          <a:p>
            <a:pPr lvl="0"/>
            <a:endParaRPr lang="en-US" sz="1100" kern="1200" dirty="0" smtClean="0">
              <a:solidFill>
                <a:schemeClr val="tx1"/>
              </a:solidFill>
              <a:effectLst/>
              <a:latin typeface="Segoe UI Light" pitchFamily="34" charset="0"/>
              <a:ea typeface="+mn-ea"/>
              <a:cs typeface="+mn-cs"/>
            </a:endParaRPr>
          </a:p>
          <a:p>
            <a:r>
              <a:rPr lang="en-US" sz="1100" b="1" kern="1200" dirty="0" smtClean="0">
                <a:solidFill>
                  <a:schemeClr val="tx1"/>
                </a:solidFill>
                <a:effectLst/>
                <a:latin typeface="Segoe UI Light" pitchFamily="34" charset="0"/>
                <a:ea typeface="+mn-ea"/>
                <a:cs typeface="+mn-cs"/>
              </a:rPr>
              <a:t>Offloaded Data Transfer (ODX). </a:t>
            </a:r>
            <a:r>
              <a:rPr lang="en-US" sz="1100" kern="1200" dirty="0" smtClean="0">
                <a:solidFill>
                  <a:schemeClr val="tx1"/>
                </a:solidFill>
                <a:effectLst/>
                <a:latin typeface="Segoe UI Light" pitchFamily="34" charset="0"/>
                <a:ea typeface="+mn-ea"/>
                <a:cs typeface="+mn-cs"/>
              </a:rPr>
              <a:t>With offloaded data transfer support, the Hyper-V host can concentrate on the processing needs of the application and offload any storage-related tasks to the SAN, increasing performance</a:t>
            </a:r>
          </a:p>
          <a:p>
            <a:endParaRPr lang="en-US" sz="1100" kern="1200" dirty="0" smtClean="0">
              <a:solidFill>
                <a:schemeClr val="tx1"/>
              </a:solidFill>
              <a:effectLst/>
              <a:latin typeface="Segoe UI Light" pitchFamily="34" charset="0"/>
              <a:ea typeface="+mn-ea"/>
              <a:cs typeface="+mn-cs"/>
            </a:endParaRPr>
          </a:p>
          <a:p>
            <a:pPr marL="0" marR="0" indent="0" algn="l" defTabSz="1097382" rtl="0" eaLnBrk="1" fontAlgn="auto" latinLnBrk="0" hangingPunct="1">
              <a:lnSpc>
                <a:spcPct val="90000"/>
              </a:lnSpc>
              <a:spcBef>
                <a:spcPts val="0"/>
              </a:spcBef>
              <a:spcAft>
                <a:spcPts val="400"/>
              </a:spcAft>
              <a:buClrTx/>
              <a:buSzTx/>
              <a:buFontTx/>
              <a:buNone/>
              <a:tabLst/>
              <a:defRPr/>
            </a:pPr>
            <a:r>
              <a:rPr lang="en-US" sz="1100" b="1" kern="1200" dirty="0" smtClean="0">
                <a:solidFill>
                  <a:schemeClr val="tx1"/>
                </a:solidFill>
                <a:effectLst/>
                <a:latin typeface="Segoe UI Light" pitchFamily="34" charset="0"/>
                <a:ea typeface="+mn-ea"/>
                <a:cs typeface="+mn-cs"/>
              </a:rPr>
              <a:t>Boot from USB Disk</a:t>
            </a:r>
            <a:r>
              <a:rPr lang="en-US" sz="1100" kern="1200" dirty="0" smtClean="0">
                <a:solidFill>
                  <a:schemeClr val="tx1"/>
                </a:solidFill>
                <a:effectLst/>
                <a:latin typeface="Segoe UI Light" pitchFamily="34" charset="0"/>
                <a:ea typeface="+mn-ea"/>
                <a:cs typeface="+mn-cs"/>
              </a:rPr>
              <a:t>: - Finally, with it’s reduced footprint, Microsoft Hyper-V Server 2012 supports installation to USB</a:t>
            </a:r>
            <a:r>
              <a:rPr lang="en-US" sz="1100" kern="1200" baseline="0" dirty="0" smtClean="0">
                <a:solidFill>
                  <a:schemeClr val="tx1"/>
                </a:solidFill>
                <a:effectLst/>
                <a:latin typeface="Segoe UI Light" pitchFamily="34" charset="0"/>
                <a:ea typeface="+mn-ea"/>
                <a:cs typeface="+mn-cs"/>
              </a:rPr>
              <a:t> media, providing more deployment flexibility, especially in scenarios such as diskless servers.  This is specific to Hyper-V Server 2012.</a:t>
            </a:r>
            <a:endParaRPr lang="en-US" sz="1100" kern="1200" dirty="0" smtClean="0">
              <a:solidFill>
                <a:schemeClr val="tx1"/>
              </a:solidFill>
              <a:effectLst/>
              <a:latin typeface="Segoe UI Light" pitchFamily="34" charset="0"/>
              <a:ea typeface="+mn-ea"/>
              <a:cs typeface="+mn-cs"/>
            </a:endParaRPr>
          </a:p>
          <a:p>
            <a:pPr marL="0" marR="0" indent="0" algn="l" defTabSz="1097382" rtl="0" eaLnBrk="1" fontAlgn="auto" latinLnBrk="0" hangingPunct="1">
              <a:lnSpc>
                <a:spcPct val="90000"/>
              </a:lnSpc>
              <a:spcBef>
                <a:spcPts val="0"/>
              </a:spcBef>
              <a:spcAft>
                <a:spcPts val="400"/>
              </a:spcAft>
              <a:buClrTx/>
              <a:buSzTx/>
              <a:buFontTx/>
              <a:buNone/>
              <a:tabLst/>
              <a:defRPr/>
            </a:pPr>
            <a:endParaRPr lang="en-US" i="0" baseline="0" dirty="0" smtClean="0">
              <a:solidFill>
                <a:schemeClr val="tx1"/>
              </a:solidFill>
            </a:endParaRP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20099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09575" y="698500"/>
            <a:ext cx="6203950" cy="3490913"/>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495">
              <a:defRPr/>
            </a:pPr>
            <a:r>
              <a:rPr lang="en-US" i="0" dirty="0" smtClean="0">
                <a:solidFill>
                  <a:schemeClr val="tx1"/>
                </a:solidFill>
              </a:rPr>
              <a:t>We have had virtualization at Hyper-V layer</a:t>
            </a:r>
            <a:r>
              <a:rPr lang="en-US" i="0" baseline="0" dirty="0" smtClean="0">
                <a:solidFill>
                  <a:schemeClr val="tx1"/>
                </a:solidFill>
              </a:rPr>
              <a:t> over the last couple of releases of Windows server. With Windows Server 2012, we give you the ability to virtualize your storage solution. Storage spaces gives you the ability to consolidate all your SAS and SATA connected disks – no matter whether they are SSDs or traditional HDDs and consolidate them together as storage Pools. </a:t>
            </a:r>
          </a:p>
          <a:p>
            <a:pPr defTabSz="932495">
              <a:defRPr/>
            </a:pPr>
            <a:r>
              <a:rPr lang="en-US" i="0" baseline="0" dirty="0" smtClean="0">
                <a:solidFill>
                  <a:schemeClr val="tx1"/>
                </a:solidFill>
              </a:rPr>
              <a:t>&lt;Click&gt;</a:t>
            </a:r>
          </a:p>
          <a:p>
            <a:pPr defTabSz="932495">
              <a:defRPr/>
            </a:pPr>
            <a:endParaRPr lang="en-US" i="0" baseline="0" dirty="0" smtClean="0">
              <a:solidFill>
                <a:schemeClr val="tx1"/>
              </a:solidFill>
            </a:endParaRPr>
          </a:p>
          <a:p>
            <a:pPr defTabSz="932495">
              <a:defRPr/>
            </a:pPr>
            <a:r>
              <a:rPr lang="en-US" i="0" baseline="0" dirty="0" smtClean="0">
                <a:solidFill>
                  <a:schemeClr val="tx1"/>
                </a:solidFill>
              </a:rPr>
              <a:t>You can then assign these pools to different departments within your enterprise or customers so that your data is isolated and administration is easy. Once you have created these pools, you can then create logical disks from them, called Storage Space. </a:t>
            </a:r>
          </a:p>
          <a:p>
            <a:pPr defTabSz="932495">
              <a:defRPr/>
            </a:pPr>
            <a:r>
              <a:rPr lang="en-US" i="0" baseline="0" dirty="0" smtClean="0">
                <a:solidFill>
                  <a:schemeClr val="tx1"/>
                </a:solidFill>
              </a:rPr>
              <a:t>&lt;Click&gt;</a:t>
            </a:r>
          </a:p>
          <a:p>
            <a:pPr defTabSz="932495">
              <a:defRPr/>
            </a:pPr>
            <a:r>
              <a:rPr lang="en-US" i="0" baseline="0" dirty="0" smtClean="0">
                <a:solidFill>
                  <a:schemeClr val="tx1"/>
                </a:solidFill>
              </a:rPr>
              <a:t>These logical disks, for the most part looks and acts like regular disks. But they can be configured for different resiliency schemes – mirroring or parity depending the performance and space requirements.</a:t>
            </a:r>
          </a:p>
          <a:p>
            <a:pPr defTabSz="932495">
              <a:defRPr/>
            </a:pPr>
            <a:endParaRPr lang="en-US" i="0" baseline="0" dirty="0" smtClean="0">
              <a:solidFill>
                <a:schemeClr val="tx1"/>
              </a:solidFill>
            </a:endParaRPr>
          </a:p>
          <a:p>
            <a:pPr defTabSz="932495">
              <a:defRPr/>
            </a:pPr>
            <a:r>
              <a:rPr lang="en-US" i="0" baseline="0" dirty="0" smtClean="0">
                <a:solidFill>
                  <a:schemeClr val="tx1"/>
                </a:solidFill>
              </a:rPr>
              <a:t>When you create a Storage space, you can either choose thin or fixed provisioning. This lets you have the ability to increase your storage investments only when you need. You can create a logical disk or Space that is bigger than your pool and add disks only when there is an actual need.</a:t>
            </a:r>
          </a:p>
          <a:p>
            <a:pPr defTabSz="932495">
              <a:defRPr/>
            </a:pPr>
            <a:r>
              <a:rPr lang="en-US" i="0" baseline="0" dirty="0" smtClean="0">
                <a:solidFill>
                  <a:schemeClr val="tx1"/>
                </a:solidFill>
              </a:rPr>
              <a:t>&lt;Click&gt;</a:t>
            </a:r>
          </a:p>
          <a:p>
            <a:pPr defTabSz="932495">
              <a:defRPr/>
            </a:pPr>
            <a:r>
              <a:rPr lang="en-US" i="0" dirty="0" smtClean="0">
                <a:solidFill>
                  <a:schemeClr val="tx1"/>
                </a:solidFill>
              </a:rPr>
              <a:t>Lets assume that your</a:t>
            </a:r>
            <a:r>
              <a:rPr lang="en-US" i="0" baseline="0" dirty="0" smtClean="0">
                <a:solidFill>
                  <a:schemeClr val="tx1"/>
                </a:solidFill>
              </a:rPr>
              <a:t> Hyper-V VMs are stored in logical disks created using Storage Spaces. With trim provisioning, when a large file gets deleted from one of the VMs, the VMs communicate this to the host and the host down to storage spaces and spaces will automatically reclaim this storage and assign it to other disks within the same pool or other pools. So you are optimizing storage utilization with on-demand provisioning and automated capacity reclamation.</a:t>
            </a:r>
            <a:endParaRPr lang="en-US" i="0" dirty="0" smtClean="0">
              <a:solidFill>
                <a:schemeClr val="tx1"/>
              </a:solidFill>
            </a:endParaRPr>
          </a:p>
          <a:p>
            <a:pPr defTabSz="932495">
              <a:defRPr/>
            </a:pPr>
            <a:r>
              <a:rPr lang="en-US" i="0" dirty="0" smtClean="0">
                <a:solidFill>
                  <a:schemeClr val="tx1"/>
                </a:solidFill>
              </a:rPr>
              <a:t>&lt;Click&gt;</a:t>
            </a:r>
          </a:p>
          <a:p>
            <a:pPr defTabSz="932495">
              <a:defRPr/>
            </a:pPr>
            <a:r>
              <a:rPr lang="en-US" i="0" baseline="0" dirty="0" smtClean="0">
                <a:solidFill>
                  <a:schemeClr val="tx1"/>
                </a:solidFill>
              </a:rPr>
              <a:t>Storage Spaces is compatible with other Windows Server 2012 storage features, like SMB Direct and SMB Failover Clustering, so you can use simple inexpensive storage devices to create powerful and resilient storage infrastructures on a limited budget. </a:t>
            </a:r>
          </a:p>
          <a:p>
            <a:pPr defTabSz="932495">
              <a:defRPr/>
            </a:pPr>
            <a:r>
              <a:rPr lang="en-US" i="0" baseline="0" dirty="0" smtClean="0">
                <a:solidFill>
                  <a:schemeClr val="tx1"/>
                </a:solidFill>
              </a:rPr>
              <a:t>&lt;Click&gt;</a:t>
            </a:r>
          </a:p>
          <a:p>
            <a:pPr marL="0" marR="0" indent="0" algn="l" defTabSz="931507" rtl="0" eaLnBrk="1" fontAlgn="auto" latinLnBrk="0" hangingPunct="1">
              <a:lnSpc>
                <a:spcPct val="100000"/>
              </a:lnSpc>
              <a:spcBef>
                <a:spcPts val="0"/>
              </a:spcBef>
              <a:spcAft>
                <a:spcPts val="0"/>
              </a:spcAft>
              <a:buClrTx/>
              <a:buSzTx/>
              <a:buFontTx/>
              <a:buNone/>
              <a:tabLst/>
              <a:defRPr/>
            </a:pPr>
            <a:r>
              <a:rPr lang="en-US" i="0" dirty="0" smtClean="0">
                <a:solidFill>
                  <a:schemeClr val="tx1"/>
                </a:solidFill>
              </a:rPr>
              <a:t>Storage Spaces enable you to deliver a new category of highly capable storage solutions to all Windows customer segments at a dramatically lower price point. At the same time, you can maximize your operations</a:t>
            </a:r>
            <a:r>
              <a:rPr lang="en-US" i="0" baseline="0" dirty="0" smtClean="0">
                <a:solidFill>
                  <a:schemeClr val="tx1"/>
                </a:solidFill>
              </a:rPr>
              <a:t> by leveraging commodity storage to supply high-performance and feature-rich storage to servers, clusters, and applications alike.</a:t>
            </a:r>
          </a:p>
          <a:p>
            <a:pPr defTabSz="931507"/>
            <a:endParaRPr lang="en-US" dirty="0" smtClean="0"/>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endParaRPr lang="en-US" sz="1200" dirty="0">
              <a:latin typeface="Arial" charset="0"/>
            </a:endParaRPr>
          </a:p>
        </p:txBody>
      </p:sp>
      <p:sp>
        <p:nvSpPr>
          <p:cNvPr id="430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11372316-D797-45B7-821A-CC9A67FC3C9F}" type="datetime8">
              <a:rPr lang="en-US" sz="1200">
                <a:latin typeface="Arial" charset="0"/>
              </a:rPr>
              <a:pPr eaLnBrk="1" hangingPunct="1"/>
              <a:t>2/20/2014 6:28 PM</a:t>
            </a:fld>
            <a:endParaRPr lang="en-US" sz="1200" dirty="0">
              <a:latin typeface="Arial" charset="0"/>
            </a:endParaRPr>
          </a:p>
        </p:txBody>
      </p:sp>
      <p:sp>
        <p:nvSpPr>
          <p:cNvPr id="430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CED24E78-1858-421F-A69F-EBB098D8B839}" type="slidenum">
              <a:rPr lang="en-US" sz="1200">
                <a:latin typeface="Arial" charset="0"/>
              </a:rPr>
              <a:pPr eaLnBrk="1" hangingPunct="1"/>
              <a:t>13</a:t>
            </a:fld>
            <a:endParaRPr lang="en-US" sz="1200" dirty="0">
              <a:latin typeface="Arial" charset="0"/>
            </a:endParaRPr>
          </a:p>
        </p:txBody>
      </p:sp>
      <p:sp>
        <p:nvSpPr>
          <p:cNvPr id="43015" name="Footer Placeholder 3"/>
          <p:cNvSpPr>
            <a:spLocks noGrp="1"/>
          </p:cNvSpPr>
          <p:nvPr>
            <p:ph type="ftr" sz="quarter" idx="4"/>
          </p:nvPr>
        </p:nvSpPr>
        <p:spPr>
          <a:xfrm>
            <a:off x="0" y="8842029"/>
            <a:ext cx="6398824" cy="465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5" tIns="47544" rIns="95085" bIns="47544"/>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r>
              <a:rPr lang="en-US" sz="500" dirty="0">
                <a:solidFill>
                  <a:srgbClr val="000000"/>
                </a:solidFill>
              </a:rPr>
              <a:t>© 2010 Microsoft Corporation. All rights reserved. Microsoft, Windows, Windows Vista and other product names are or may be registered trademarks and/or trademarks in the U.S. and/or other countries.</a:t>
            </a:r>
          </a:p>
          <a:p>
            <a:pPr eaLnBrk="1" hangingPunct="1"/>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169145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003" y="3728087"/>
            <a:ext cx="13386112" cy="1196635"/>
          </a:xfrm>
        </p:spPr>
        <p:txBody>
          <a:bodyPr anchor="b" anchorCtr="0"/>
          <a:lstStyle>
            <a:lvl1pPr>
              <a:defRPr sz="8600" spc="-18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5003" y="5587721"/>
            <a:ext cx="13386112" cy="598318"/>
          </a:xfrm>
        </p:spPr>
        <p:txBody>
          <a:bodyPr>
            <a:noAutofit/>
          </a:bodyPr>
          <a:lstStyle>
            <a:lvl1pPr marL="0" indent="0">
              <a:spcBef>
                <a:spcPts val="0"/>
              </a:spcBef>
              <a:buNone/>
              <a:defRPr spc="-85"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2173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23098" y="1737359"/>
            <a:ext cx="13382301" cy="2371112"/>
          </a:xfrm>
          <a:prstGeom prst="rect">
            <a:avLst/>
          </a:prstGeom>
        </p:spPr>
        <p:txBody>
          <a:bodyPr/>
          <a:lstStyle>
            <a:lvl1pPr marL="0" indent="0">
              <a:spcBef>
                <a:spcPts val="2880"/>
              </a:spcBef>
              <a:buNone/>
              <a:defRPr sz="4800">
                <a:gradFill>
                  <a:gsLst>
                    <a:gs pos="100000">
                      <a:schemeClr val="tx1"/>
                    </a:gs>
                    <a:gs pos="0">
                      <a:schemeClr val="tx1"/>
                    </a:gs>
                  </a:gsLst>
                  <a:lin ang="5400000" scaled="0"/>
                </a:gradFill>
                <a:latin typeface="+mj-lt"/>
              </a:defRPr>
            </a:lvl1pPr>
            <a:lvl2pPr marL="0" indent="0">
              <a:buNone/>
              <a:defRPr sz="2400" spc="-61" baseline="0">
                <a:gradFill>
                  <a:gsLst>
                    <a:gs pos="100000">
                      <a:schemeClr val="tx1"/>
                    </a:gs>
                    <a:gs pos="0">
                      <a:schemeClr val="tx1"/>
                    </a:gs>
                  </a:gsLst>
                  <a:lin ang="5400000" scaled="0"/>
                </a:gradFill>
              </a:defRPr>
            </a:lvl2pPr>
            <a:lvl3pPr marL="278166" indent="0">
              <a:buNone/>
              <a:defRPr sz="2400" spc="-61" baseline="0">
                <a:gradFill>
                  <a:gsLst>
                    <a:gs pos="100000">
                      <a:schemeClr val="tx1"/>
                    </a:gs>
                    <a:gs pos="0">
                      <a:schemeClr val="tx1"/>
                    </a:gs>
                  </a:gsLst>
                  <a:lin ang="5400000" scaled="0"/>
                </a:gradFill>
              </a:defRPr>
            </a:lvl3pPr>
            <a:lvl4pPr marL="548714" indent="0">
              <a:buNone/>
              <a:defRPr sz="2400" spc="-61" baseline="0">
                <a:gradFill>
                  <a:gsLst>
                    <a:gs pos="100000">
                      <a:schemeClr val="tx1"/>
                    </a:gs>
                    <a:gs pos="0">
                      <a:schemeClr val="tx1"/>
                    </a:gs>
                  </a:gsLst>
                  <a:lin ang="5400000" scaled="0"/>
                </a:gradFill>
              </a:defRPr>
            </a:lvl4pPr>
            <a:lvl5pPr marL="832597" indent="0">
              <a:buNone/>
              <a:defRPr sz="2400" spc="-6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625003" y="1737360"/>
            <a:ext cx="6475638" cy="2821696"/>
          </a:xfrm>
        </p:spPr>
        <p:txBody>
          <a:bodyPr>
            <a:spAutoFit/>
          </a:bodyPr>
          <a:lstStyle>
            <a:lvl1pPr marL="350566" indent="-350566">
              <a:spcBef>
                <a:spcPts val="1440"/>
              </a:spcBef>
              <a:buClr>
                <a:schemeClr val="tx1"/>
              </a:buClr>
              <a:buFont typeface="Wingdings" pitchFamily="2" charset="2"/>
              <a:buChar char=""/>
              <a:defRPr/>
            </a:lvl1pPr>
            <a:lvl2pPr marL="624923" indent="-274357">
              <a:defRPr sz="2400" spc="-61" baseline="0"/>
            </a:lvl2pPr>
            <a:lvl3pPr marL="823070" indent="-198147">
              <a:tabLst/>
              <a:defRPr sz="2400" spc="-61" baseline="0"/>
            </a:lvl3pPr>
            <a:lvl4pPr marL="1036458" indent="-213389">
              <a:defRPr spc="-61" baseline="0"/>
            </a:lvl4pPr>
            <a:lvl5pPr marL="1234605" indent="-198147">
              <a:tabLst/>
              <a:defRPr spc="-6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7535475" y="1737360"/>
            <a:ext cx="6475638" cy="2821696"/>
          </a:xfrm>
        </p:spPr>
        <p:txBody>
          <a:bodyPr>
            <a:spAutoFit/>
          </a:bodyPr>
          <a:lstStyle>
            <a:lvl1pPr marL="407725" indent="-407725">
              <a:spcBef>
                <a:spcPts val="1440"/>
              </a:spcBef>
              <a:buFont typeface="Wingdings" pitchFamily="2" charset="2"/>
              <a:buChar char=""/>
              <a:defRPr lang="en-US" sz="4300" kern="1200" spc="-85" baseline="0" dirty="0" smtClean="0">
                <a:gradFill>
                  <a:gsLst>
                    <a:gs pos="1250">
                      <a:schemeClr val="tx1"/>
                    </a:gs>
                    <a:gs pos="100000">
                      <a:schemeClr val="tx1"/>
                    </a:gs>
                  </a:gsLst>
                  <a:lin ang="5400000" scaled="0"/>
                </a:gradFill>
                <a:latin typeface="+mj-lt"/>
                <a:ea typeface="+mn-ea"/>
                <a:cs typeface="+mn-cs"/>
              </a:defRPr>
            </a:lvl1pPr>
            <a:lvl2pPr marL="762102" indent="-411534">
              <a:defRPr lang="en-US" sz="2400" kern="1200" spc="-61" baseline="0" dirty="0" smtClean="0">
                <a:gradFill>
                  <a:gsLst>
                    <a:gs pos="1250">
                      <a:schemeClr val="tx1"/>
                    </a:gs>
                    <a:gs pos="100000">
                      <a:schemeClr val="tx1"/>
                    </a:gs>
                  </a:gsLst>
                  <a:lin ang="5400000" scaled="0"/>
                </a:gradFill>
                <a:latin typeface="+mn-lt"/>
                <a:ea typeface="+mn-ea"/>
                <a:cs typeface="+mn-cs"/>
              </a:defRPr>
            </a:lvl2pPr>
            <a:lvl3pPr marL="1036458" indent="-411534">
              <a:defRPr lang="en-US" sz="2400" kern="1200" spc="-61" baseline="0" dirty="0" smtClean="0">
                <a:gradFill>
                  <a:gsLst>
                    <a:gs pos="1250">
                      <a:schemeClr val="tx1"/>
                    </a:gs>
                    <a:gs pos="100000">
                      <a:schemeClr val="tx1"/>
                    </a:gs>
                  </a:gsLst>
                  <a:lin ang="5400000" scaled="0"/>
                </a:gradFill>
                <a:latin typeface="+mn-lt"/>
                <a:ea typeface="+mn-ea"/>
                <a:cs typeface="+mn-cs"/>
              </a:defRPr>
            </a:lvl3pPr>
            <a:lvl4pPr marL="1234605" indent="-411534">
              <a:defRPr lang="en-US" sz="2400" kern="1200" spc="-61" baseline="0" dirty="0" smtClean="0">
                <a:gradFill>
                  <a:gsLst>
                    <a:gs pos="1250">
                      <a:schemeClr val="tx1"/>
                    </a:gs>
                    <a:gs pos="100000">
                      <a:schemeClr val="tx1"/>
                    </a:gs>
                  </a:gsLst>
                  <a:lin ang="5400000" scaled="0"/>
                </a:gradFill>
                <a:latin typeface="+mn-lt"/>
                <a:ea typeface="+mn-ea"/>
                <a:cs typeface="+mn-cs"/>
              </a:defRPr>
            </a:lvl4pPr>
            <a:lvl5pPr marL="1447994" indent="-411534">
              <a:defRPr lang="en-US" sz="2400" kern="1200" spc="-61" baseline="0" dirty="0">
                <a:gradFill>
                  <a:gsLst>
                    <a:gs pos="1250">
                      <a:schemeClr val="tx1"/>
                    </a:gs>
                    <a:gs pos="100000">
                      <a:schemeClr val="tx1"/>
                    </a:gs>
                  </a:gsLst>
                  <a:lin ang="5400000" scaled="0"/>
                </a:gradFill>
                <a:latin typeface="+mn-lt"/>
                <a:ea typeface="+mn-ea"/>
                <a:cs typeface="+mn-cs"/>
              </a:defRPr>
            </a:lvl5pPr>
          </a:lstStyle>
          <a:p>
            <a:pPr marL="350566" marR="0" lvl="0" indent="-350566" algn="l" defTabSz="109738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624923" marR="0" lvl="1" indent="-274357" algn="l" defTabSz="109738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823070" marR="0" lvl="2" indent="-198147" algn="l" defTabSz="109738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1036458" marR="0" lvl="3" indent="-213389" algn="l" defTabSz="109738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234605" marR="0" lvl="4" indent="-198147" algn="l" defTabSz="109738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625003" y="1737360"/>
            <a:ext cx="6475638" cy="2954656"/>
          </a:xfrm>
        </p:spPr>
        <p:txBody>
          <a:bodyPr/>
          <a:lstStyle>
            <a:lvl1pPr marL="0" indent="0">
              <a:spcBef>
                <a:spcPts val="1440"/>
              </a:spcBef>
              <a:buNone/>
              <a:defRPr sz="4800">
                <a:gradFill>
                  <a:gsLst>
                    <a:gs pos="100000">
                      <a:schemeClr val="tx2"/>
                    </a:gs>
                    <a:gs pos="0">
                      <a:schemeClr val="tx2"/>
                    </a:gs>
                  </a:gsLst>
                  <a:lin ang="5400000" scaled="0"/>
                </a:gradFill>
                <a:latin typeface="+mj-lt"/>
              </a:defRPr>
            </a:lvl1pPr>
            <a:lvl2pPr marL="0" indent="0">
              <a:buNone/>
              <a:defRPr sz="2400" spc="-61" baseline="0"/>
            </a:lvl2pPr>
            <a:lvl3pPr marL="280074" indent="0">
              <a:buNone/>
              <a:defRPr sz="2400" spc="-61" baseline="0"/>
            </a:lvl3pPr>
            <a:lvl4pPr marL="548714" indent="0">
              <a:buNone/>
              <a:defRPr sz="2400" spc="-61" baseline="0"/>
            </a:lvl4pPr>
            <a:lvl5pPr marL="832597" indent="0">
              <a:buNone/>
              <a:defRPr sz="2400" spc="-6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7535475" y="1737360"/>
            <a:ext cx="6475638" cy="2954656"/>
          </a:xfrm>
        </p:spPr>
        <p:txBody>
          <a:bodyPr/>
          <a:lstStyle>
            <a:lvl1pPr marL="0" indent="0">
              <a:spcBef>
                <a:spcPts val="1440"/>
              </a:spcBef>
              <a:buNone/>
              <a:defRPr lang="en-US" sz="4800" kern="1200" spc="-85" baseline="0" dirty="0" smtClean="0">
                <a:gradFill>
                  <a:gsLst>
                    <a:gs pos="100000">
                      <a:schemeClr val="tx2"/>
                    </a:gs>
                    <a:gs pos="0">
                      <a:schemeClr val="tx2"/>
                    </a:gs>
                  </a:gsLst>
                  <a:lin ang="5400000" scaled="0"/>
                </a:gradFill>
                <a:latin typeface="+mj-lt"/>
                <a:ea typeface="+mn-ea"/>
                <a:cs typeface="+mn-cs"/>
              </a:defRPr>
            </a:lvl1pPr>
            <a:lvl2pPr marL="3811"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smtClean="0">
                <a:gradFill>
                  <a:gsLst>
                    <a:gs pos="1250">
                      <a:schemeClr val="tx1"/>
                    </a:gs>
                    <a:gs pos="100000">
                      <a:schemeClr val="tx1"/>
                    </a:gs>
                  </a:gsLst>
                  <a:lin ang="5400000" scaled="0"/>
                </a:gradFill>
                <a:latin typeface="+mn-lt"/>
                <a:ea typeface="+mn-ea"/>
                <a:cs typeface="+mn-cs"/>
              </a:defRPr>
            </a:lvl2pPr>
            <a:lvl3pPr marL="280074"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smtClean="0">
                <a:gradFill>
                  <a:gsLst>
                    <a:gs pos="1250">
                      <a:schemeClr val="tx1"/>
                    </a:gs>
                    <a:gs pos="100000">
                      <a:schemeClr val="tx1"/>
                    </a:gs>
                  </a:gsLst>
                  <a:lin ang="5400000" scaled="0"/>
                </a:gradFill>
                <a:latin typeface="+mn-lt"/>
                <a:ea typeface="+mn-ea"/>
                <a:cs typeface="+mn-cs"/>
              </a:defRPr>
            </a:lvl3pPr>
            <a:lvl4pPr marL="552523"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smtClean="0">
                <a:gradFill>
                  <a:gsLst>
                    <a:gs pos="1250">
                      <a:schemeClr val="tx1"/>
                    </a:gs>
                    <a:gs pos="100000">
                      <a:schemeClr val="tx1"/>
                    </a:gs>
                  </a:gsLst>
                  <a:lin ang="5400000" scaled="0"/>
                </a:gradFill>
                <a:latin typeface="+mn-lt"/>
                <a:ea typeface="+mn-ea"/>
                <a:cs typeface="+mn-cs"/>
              </a:defRPr>
            </a:lvl4pPr>
            <a:lvl5pPr marL="824976"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a:gradFill>
                  <a:gsLst>
                    <a:gs pos="1250">
                      <a:schemeClr val="tx1"/>
                    </a:gs>
                    <a:gs pos="100000">
                      <a:schemeClr val="tx1"/>
                    </a:gs>
                  </a:gsLst>
                  <a:lin ang="5400000" scaled="0"/>
                </a:gradFill>
                <a:latin typeface="+mn-lt"/>
                <a:ea typeface="+mn-ea"/>
                <a:cs typeface="+mn-cs"/>
              </a:defRPr>
            </a:lvl5pPr>
          </a:lstStyle>
          <a:p>
            <a:pPr marL="0" marR="0" lvl="0" indent="0" algn="l" defTabSz="109738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625003" y="1737360"/>
            <a:ext cx="6475638" cy="2954656"/>
          </a:xfrm>
        </p:spPr>
        <p:txBody>
          <a:bodyPr/>
          <a:lstStyle>
            <a:lvl1pPr marL="0" indent="0">
              <a:spcBef>
                <a:spcPts val="1440"/>
              </a:spcBef>
              <a:buNone/>
              <a:defRPr sz="4800">
                <a:gradFill>
                  <a:gsLst>
                    <a:gs pos="1000">
                      <a:schemeClr val="tx1"/>
                    </a:gs>
                    <a:gs pos="98000">
                      <a:schemeClr val="tx1"/>
                    </a:gs>
                  </a:gsLst>
                  <a:lin ang="5400000" scaled="0"/>
                </a:gradFill>
                <a:latin typeface="+mj-lt"/>
              </a:defRPr>
            </a:lvl1pPr>
            <a:lvl2pPr marL="0" indent="0">
              <a:buNone/>
              <a:defRPr sz="2400" spc="-61" baseline="0">
                <a:gradFill>
                  <a:gsLst>
                    <a:gs pos="1000">
                      <a:schemeClr val="tx1"/>
                    </a:gs>
                    <a:gs pos="98000">
                      <a:schemeClr val="tx1"/>
                    </a:gs>
                  </a:gsLst>
                  <a:lin ang="5400000" scaled="0"/>
                </a:gradFill>
              </a:defRPr>
            </a:lvl2pPr>
            <a:lvl3pPr marL="280074" indent="0">
              <a:buNone/>
              <a:defRPr sz="2400" spc="-61" baseline="0">
                <a:gradFill>
                  <a:gsLst>
                    <a:gs pos="1000">
                      <a:schemeClr val="tx1"/>
                    </a:gs>
                    <a:gs pos="98000">
                      <a:schemeClr val="tx1"/>
                    </a:gs>
                  </a:gsLst>
                  <a:lin ang="5400000" scaled="0"/>
                </a:gradFill>
              </a:defRPr>
            </a:lvl3pPr>
            <a:lvl4pPr marL="548714" indent="0">
              <a:buNone/>
              <a:defRPr sz="2400" spc="-61" baseline="0">
                <a:gradFill>
                  <a:gsLst>
                    <a:gs pos="1000">
                      <a:schemeClr val="tx1"/>
                    </a:gs>
                    <a:gs pos="98000">
                      <a:schemeClr val="tx1"/>
                    </a:gs>
                  </a:gsLst>
                  <a:lin ang="5400000" scaled="0"/>
                </a:gradFill>
              </a:defRPr>
            </a:lvl4pPr>
            <a:lvl5pPr marL="832597" indent="0">
              <a:buNone/>
              <a:defRPr sz="2400" spc="-6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7535475" y="1737360"/>
            <a:ext cx="6475638" cy="2954656"/>
          </a:xfrm>
        </p:spPr>
        <p:txBody>
          <a:bodyPr/>
          <a:lstStyle>
            <a:lvl1pPr marL="0" indent="0">
              <a:spcBef>
                <a:spcPts val="1440"/>
              </a:spcBef>
              <a:buNone/>
              <a:defRPr lang="en-US" sz="4800" kern="1200" spc="-85" baseline="0" dirty="0" smtClean="0">
                <a:gradFill>
                  <a:gsLst>
                    <a:gs pos="1000">
                      <a:schemeClr val="tx1"/>
                    </a:gs>
                    <a:gs pos="98000">
                      <a:schemeClr val="tx1"/>
                    </a:gs>
                  </a:gsLst>
                  <a:lin ang="5400000" scaled="0"/>
                </a:gradFill>
                <a:latin typeface="+mj-lt"/>
                <a:ea typeface="+mn-ea"/>
                <a:cs typeface="+mn-cs"/>
              </a:defRPr>
            </a:lvl1pPr>
            <a:lvl2pPr marL="3811"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smtClean="0">
                <a:gradFill>
                  <a:gsLst>
                    <a:gs pos="1000">
                      <a:schemeClr val="tx1"/>
                    </a:gs>
                    <a:gs pos="98000">
                      <a:schemeClr val="tx1"/>
                    </a:gs>
                  </a:gsLst>
                  <a:lin ang="5400000" scaled="0"/>
                </a:gradFill>
                <a:latin typeface="+mn-lt"/>
                <a:ea typeface="+mn-ea"/>
                <a:cs typeface="+mn-cs"/>
              </a:defRPr>
            </a:lvl2pPr>
            <a:lvl3pPr marL="280074"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smtClean="0">
                <a:gradFill>
                  <a:gsLst>
                    <a:gs pos="1000">
                      <a:schemeClr val="tx1"/>
                    </a:gs>
                    <a:gs pos="98000">
                      <a:schemeClr val="tx1"/>
                    </a:gs>
                  </a:gsLst>
                  <a:lin ang="5400000" scaled="0"/>
                </a:gradFill>
                <a:latin typeface="+mn-lt"/>
                <a:ea typeface="+mn-ea"/>
                <a:cs typeface="+mn-cs"/>
              </a:defRPr>
            </a:lvl3pPr>
            <a:lvl4pPr marL="552523"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smtClean="0">
                <a:gradFill>
                  <a:gsLst>
                    <a:gs pos="1000">
                      <a:schemeClr val="tx1"/>
                    </a:gs>
                    <a:gs pos="98000">
                      <a:schemeClr val="tx1"/>
                    </a:gs>
                  </a:gsLst>
                  <a:lin ang="5400000" scaled="0"/>
                </a:gradFill>
                <a:latin typeface="+mn-lt"/>
                <a:ea typeface="+mn-ea"/>
                <a:cs typeface="+mn-cs"/>
              </a:defRPr>
            </a:lvl4pPr>
            <a:lvl5pPr marL="824976" marR="0" indent="0" algn="l" defTabSz="1097382" rtl="0" eaLnBrk="1" fontAlgn="auto" latinLnBrk="0" hangingPunct="1">
              <a:lnSpc>
                <a:spcPct val="90000"/>
              </a:lnSpc>
              <a:spcBef>
                <a:spcPct val="20000"/>
              </a:spcBef>
              <a:spcAft>
                <a:spcPts val="0"/>
              </a:spcAft>
              <a:buClrTx/>
              <a:buSzPct val="90000"/>
              <a:buFont typeface="Arial" pitchFamily="34" charset="0"/>
              <a:buNone/>
              <a:tabLst/>
              <a:defRPr lang="en-US" sz="2400" kern="1200" spc="-61" baseline="0" dirty="0">
                <a:gradFill>
                  <a:gsLst>
                    <a:gs pos="1000">
                      <a:schemeClr val="tx1"/>
                    </a:gs>
                    <a:gs pos="98000">
                      <a:schemeClr val="tx1"/>
                    </a:gs>
                  </a:gsLst>
                  <a:lin ang="5400000" scaled="0"/>
                </a:gradFill>
                <a:latin typeface="+mn-lt"/>
                <a:ea typeface="+mn-ea"/>
                <a:cs typeface="+mn-cs"/>
              </a:defRPr>
            </a:lvl5pPr>
          </a:lstStyle>
          <a:p>
            <a:pPr marL="0" marR="0" lvl="0" indent="0" algn="l" defTabSz="109738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84351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387129"/>
            <a:ext cx="14630400" cy="684247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72" tIns="54872" rIns="54872" bIns="54872" numCol="1" spcCol="0" rtlCol="0" fromWordArt="0" anchor="ctr" anchorCtr="0" forceAA="0" compatLnSpc="1">
            <a:prstTxWarp prst="textNoShape">
              <a:avLst/>
            </a:prstTxWarp>
            <a:noAutofit/>
          </a:bodyPr>
          <a:lstStyle/>
          <a:p>
            <a:pPr algn="ctr" defTabSz="1097066"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622144" y="1737360"/>
            <a:ext cx="13386112" cy="2385885"/>
          </a:xfrm>
        </p:spPr>
        <p:txBody>
          <a:bodyPr/>
          <a:lstStyle>
            <a:lvl1pPr marL="0" indent="0">
              <a:buNone/>
              <a:defRPr sz="3800">
                <a:gradFill>
                  <a:gsLst>
                    <a:gs pos="1250">
                      <a:schemeClr val="tx1"/>
                    </a:gs>
                    <a:gs pos="100000">
                      <a:schemeClr val="tx1"/>
                    </a:gs>
                  </a:gsLst>
                  <a:lin ang="5400000" scaled="0"/>
                </a:gradFill>
                <a:latin typeface="Consolas" pitchFamily="49" charset="0"/>
                <a:cs typeface="Consolas" pitchFamily="49" charset="0"/>
              </a:defRPr>
            </a:lvl1pPr>
            <a:lvl2pPr marL="407725" indent="0">
              <a:buNone/>
              <a:defRPr>
                <a:gradFill>
                  <a:gsLst>
                    <a:gs pos="1250">
                      <a:schemeClr val="tx1"/>
                    </a:gs>
                    <a:gs pos="100000">
                      <a:schemeClr val="tx1"/>
                    </a:gs>
                  </a:gsLst>
                  <a:lin ang="5400000" scaled="0"/>
                </a:gradFill>
                <a:latin typeface="Consolas" pitchFamily="49" charset="0"/>
                <a:cs typeface="Consolas" pitchFamily="49" charset="0"/>
              </a:defRPr>
            </a:lvl2pPr>
            <a:lvl3pPr marL="687797" indent="0">
              <a:buNone/>
              <a:defRPr>
                <a:gradFill>
                  <a:gsLst>
                    <a:gs pos="1250">
                      <a:schemeClr val="tx1"/>
                    </a:gs>
                    <a:gs pos="100000">
                      <a:schemeClr val="tx1"/>
                    </a:gs>
                  </a:gsLst>
                  <a:lin ang="5400000" scaled="0"/>
                </a:gradFill>
                <a:latin typeface="Consolas" pitchFamily="49" charset="0"/>
                <a:cs typeface="Consolas" pitchFamily="49" charset="0"/>
              </a:defRPr>
            </a:lvl3pPr>
            <a:lvl4pPr marL="958344" indent="0">
              <a:buNone/>
              <a:defRPr>
                <a:gradFill>
                  <a:gsLst>
                    <a:gs pos="1250">
                      <a:schemeClr val="tx1"/>
                    </a:gs>
                    <a:gs pos="100000">
                      <a:schemeClr val="tx1"/>
                    </a:gs>
                  </a:gsLst>
                  <a:lin ang="5400000" scaled="0"/>
                </a:gradFill>
                <a:latin typeface="Consolas" pitchFamily="49" charset="0"/>
                <a:cs typeface="Consolas" pitchFamily="49" charset="0"/>
              </a:defRPr>
            </a:lvl4pPr>
            <a:lvl5pPr marL="1236510"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11220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25003" y="274320"/>
            <a:ext cx="13386112" cy="797757"/>
          </a:xfrm>
        </p:spPr>
        <p:txBody>
          <a:bodyPr/>
          <a:lstStyle>
            <a:lvl1pPr>
              <a:defRPr sz="5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623098" y="1737359"/>
            <a:ext cx="13382301" cy="2452363"/>
          </a:xfrm>
          <a:prstGeom prst="rect">
            <a:avLst/>
          </a:prstGeom>
        </p:spPr>
        <p:txBody>
          <a:bodyPr/>
          <a:lstStyle>
            <a:lvl1pPr marL="411534" indent="-41153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754480" indent="-34294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1097426" indent="-34294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371782" indent="-27435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646139" indent="-27435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7486651"/>
            <a:ext cx="14630402" cy="742950"/>
          </a:xfrm>
          <a:prstGeom prst="rect">
            <a:avLst/>
          </a:prstGeom>
          <a:solidFill>
            <a:srgbClr val="FFFF99"/>
          </a:solidFill>
        </p:spPr>
        <p:txBody>
          <a:bodyPr wrap="square" lIns="182898" tIns="91448" rIns="182898" bIns="91448" anchor="b" anchorCtr="0">
            <a:noAutofit/>
          </a:bodyPr>
          <a:lstStyle>
            <a:lvl1pPr algn="r">
              <a:buFont typeface="Arial" pitchFamily="34" charset="0"/>
              <a:buNone/>
              <a:defRPr sz="4300" spc="-6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3098" y="1737360"/>
            <a:ext cx="6585395" cy="2090509"/>
          </a:xfrm>
        </p:spPr>
        <p:txBody>
          <a:bodyPr/>
          <a:lstStyle>
            <a:lvl1pPr marL="407971" indent="-407971">
              <a:lnSpc>
                <a:spcPct val="90000"/>
              </a:lnSpc>
              <a:defRPr sz="3360"/>
            </a:lvl1pPr>
            <a:lvl2pPr marL="808006" indent="-390509">
              <a:lnSpc>
                <a:spcPct val="90000"/>
              </a:lnSpc>
              <a:defRPr sz="2880"/>
            </a:lvl2pPr>
            <a:lvl3pPr marL="1144542" indent="-346061">
              <a:lnSpc>
                <a:spcPct val="90000"/>
              </a:lnSpc>
              <a:defRPr sz="2400"/>
            </a:lvl3pPr>
            <a:lvl4pPr marL="1473142" indent="-328600">
              <a:lnSpc>
                <a:spcPct val="90000"/>
              </a:lnSpc>
              <a:defRPr sz="2160"/>
            </a:lvl4pPr>
            <a:lvl5pPr marL="1819202" indent="-336536">
              <a:lnSpc>
                <a:spcPct val="90000"/>
              </a:lnSpc>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20002" y="1737360"/>
            <a:ext cx="6585395" cy="2090509"/>
          </a:xfrm>
        </p:spPr>
        <p:txBody>
          <a:bodyPr/>
          <a:lstStyle>
            <a:lvl1pPr marL="417497" indent="-417497">
              <a:lnSpc>
                <a:spcPct val="90000"/>
              </a:lnSpc>
              <a:defRPr sz="3360"/>
            </a:lvl1pPr>
            <a:lvl2pPr marL="808006" indent="-407971">
              <a:lnSpc>
                <a:spcPct val="90000"/>
              </a:lnSpc>
              <a:defRPr sz="2880"/>
            </a:lvl2pPr>
            <a:lvl3pPr marL="1154066" indent="-363523">
              <a:lnSpc>
                <a:spcPct val="90000"/>
              </a:lnSpc>
              <a:defRPr sz="2400"/>
            </a:lvl3pPr>
            <a:lvl4pPr marL="1473142" indent="-319075">
              <a:lnSpc>
                <a:spcPct val="90000"/>
              </a:lnSpc>
              <a:defRPr sz="2160"/>
            </a:lvl4pPr>
            <a:lvl5pPr marL="1819202" indent="-328600">
              <a:lnSpc>
                <a:spcPct val="90000"/>
              </a:lnSpc>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78269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411589" y="861112"/>
            <a:ext cx="6461538" cy="650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51" y="0"/>
            <a:ext cx="14630552" cy="82296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38" tIns="54869" rIns="109738" bIns="54869" numCol="1" rtlCol="0" anchor="ctr" anchorCtr="0" compatLnSpc="1">
            <a:prstTxWarp prst="textNoShape">
              <a:avLst/>
            </a:prstTxWarp>
          </a:bodyPr>
          <a:lstStyle/>
          <a:p>
            <a:pPr algn="ctr" defTabSz="1097066" fontAlgn="base">
              <a:lnSpc>
                <a:spcPct val="90000"/>
              </a:lnSpc>
              <a:spcBef>
                <a:spcPct val="0"/>
              </a:spcBef>
              <a:spcAft>
                <a:spcPct val="0"/>
              </a:spcAft>
            </a:pPr>
            <a:endParaRPr lang="en-US" sz="2400" spc="-61" dirty="0" smtClean="0">
              <a:gradFill>
                <a:gsLst>
                  <a:gs pos="0">
                    <a:schemeClr val="bg1"/>
                  </a:gs>
                  <a:gs pos="100000">
                    <a:schemeClr val="bg1"/>
                  </a:gs>
                </a:gsLst>
                <a:lin ang="5400000" scaled="0"/>
              </a:gradFill>
            </a:endParaRPr>
          </a:p>
        </p:txBody>
      </p:sp>
      <p:sp>
        <p:nvSpPr>
          <p:cNvPr id="2" name="Title 1"/>
          <p:cNvSpPr>
            <a:spLocks noGrp="1"/>
          </p:cNvSpPr>
          <p:nvPr>
            <p:ph type="title" hasCustomPrompt="1"/>
          </p:nvPr>
        </p:nvSpPr>
        <p:spPr>
          <a:xfrm>
            <a:off x="7311389" y="2531451"/>
            <a:ext cx="6699725" cy="2393270"/>
          </a:xfrm>
        </p:spPr>
        <p:txBody>
          <a:bodyPr anchor="b" anchorCtr="0"/>
          <a:lstStyle>
            <a:lvl1pPr>
              <a:defRPr sz="8600" spc="-18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11389" y="5303521"/>
            <a:ext cx="6699725" cy="598318"/>
          </a:xfrm>
        </p:spPr>
        <p:txBody>
          <a:bodyPr>
            <a:noAutofit/>
          </a:bodyPr>
          <a:lstStyle>
            <a:lvl1pPr marL="0" indent="0">
              <a:spcBef>
                <a:spcPts val="0"/>
              </a:spcBef>
              <a:buNone/>
              <a:defRPr sz="3400" spc="-85"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4244661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23088" y="1544803"/>
            <a:ext cx="13986094" cy="23898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7223442"/>
            <a:ext cx="14619079" cy="994834"/>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107570" bIns="107570" anchor="b" anchorCtr="0"/>
          <a:lstStyle/>
          <a:p>
            <a:pPr algn="r" defTabSz="1097240">
              <a:lnSpc>
                <a:spcPct val="90000"/>
              </a:lnSpc>
              <a:spcAft>
                <a:spcPts val="706"/>
              </a:spcAft>
              <a:defRPr/>
            </a:pPr>
            <a:endParaRPr lang="en-US" sz="2118"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67940" y="7280065"/>
            <a:ext cx="2836900" cy="887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107570" bIns="107570" anchor="ctr" anchorCtr="0"/>
          <a:lstStyle/>
          <a:p>
            <a:pPr marL="735784" defTabSz="1097240">
              <a:defRPr/>
            </a:pPr>
            <a:r>
              <a:rPr lang="en-US" sz="1646" dirty="0" smtClean="0">
                <a:solidFill>
                  <a:srgbClr val="FFFFFF"/>
                </a:solidFill>
                <a:latin typeface="Segoe UI Light"/>
                <a:ea typeface="ＭＳ Ｐゴシック" charset="0"/>
                <a:cs typeface="Verdana" charset="0"/>
              </a:rPr>
              <a:t>Microsoft</a:t>
            </a:r>
          </a:p>
          <a:p>
            <a:pPr marL="735784" defTabSz="1097240">
              <a:defRPr/>
            </a:pPr>
            <a:r>
              <a:rPr lang="en-US" sz="1646" dirty="0" smtClean="0">
                <a:solidFill>
                  <a:srgbClr val="FFFFFF"/>
                </a:solidFill>
                <a:latin typeface="Segoe UI Light"/>
                <a:ea typeface="ＭＳ Ｐゴシック" charset="0"/>
                <a:cs typeface="Verdana" charset="0"/>
              </a:rPr>
              <a:t>Virtual </a:t>
            </a:r>
          </a:p>
          <a:p>
            <a:pPr marL="735784" defTabSz="1097240">
              <a:defRPr/>
            </a:pPr>
            <a:r>
              <a:rPr lang="en-US" sz="1646" dirty="0" smtClean="0">
                <a:solidFill>
                  <a:srgbClr val="FFFFFF"/>
                </a:solidFill>
                <a:latin typeface="Segoe UI Light"/>
                <a:ea typeface="ＭＳ Ｐゴシック" charset="0"/>
                <a:cs typeface="Verdana" charset="0"/>
              </a:rPr>
              <a:t>Academy</a:t>
            </a:r>
            <a:endParaRPr lang="en-US" sz="1646"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108023" y="7319701"/>
            <a:ext cx="765338" cy="808270"/>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3528182" y="7920018"/>
            <a:ext cx="1076152" cy="230602"/>
          </a:xfrm>
          <a:prstGeom prst="rect">
            <a:avLst/>
          </a:prstGeom>
        </p:spPr>
      </p:pic>
    </p:spTree>
    <p:extLst>
      <p:ext uri="{BB962C8B-B14F-4D97-AF65-F5344CB8AC3E}">
        <p14:creationId xmlns:p14="http://schemas.microsoft.com/office/powerpoint/2010/main" val="215610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4" name="Rectangle 3"/>
          <p:cNvSpPr/>
          <p:nvPr userDrawn="1"/>
        </p:nvSpPr>
        <p:spPr bwMode="auto">
          <a:xfrm>
            <a:off x="108023" y="1854743"/>
            <a:ext cx="10757098" cy="430345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15142" tIns="172114" rIns="215142" bIns="172114"/>
          <a:lstStyle/>
          <a:p>
            <a:pPr algn="ctr" defTabSz="1096922" fontAlgn="base">
              <a:lnSpc>
                <a:spcPct val="90000"/>
              </a:lnSpc>
              <a:spcBef>
                <a:spcPct val="0"/>
              </a:spcBef>
              <a:spcAft>
                <a:spcPct val="0"/>
              </a:spcAft>
              <a:defRPr/>
            </a:pPr>
            <a:endParaRPr lang="en-US" sz="2824"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2753310" y="7772692"/>
            <a:ext cx="1660771" cy="35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3041" y="2285854"/>
            <a:ext cx="10672004" cy="731290"/>
          </a:xfrm>
          <a:noFill/>
        </p:spPr>
        <p:txBody>
          <a:bodyPr anchorCtr="0"/>
          <a:lstStyle>
            <a:lvl1pPr>
              <a:defRPr sz="5280" spc="-118"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201897" y="4871725"/>
            <a:ext cx="10672004" cy="1286468"/>
          </a:xfrm>
          <a:noFill/>
        </p:spPr>
        <p:txBody>
          <a:bodyPr tIns="109728" bIns="109728">
            <a:noAutofit/>
          </a:bodyPr>
          <a:lstStyle>
            <a:lvl1pPr marL="0" indent="0">
              <a:spcBef>
                <a:spcPts val="0"/>
              </a:spcBef>
              <a:buNone/>
              <a:defRPr sz="288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67940" y="53419"/>
            <a:ext cx="2836900" cy="887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107570" bIns="107570" anchor="ctr" anchorCtr="0"/>
          <a:lstStyle/>
          <a:p>
            <a:pPr marL="735784" defTabSz="1097240">
              <a:defRPr/>
            </a:pPr>
            <a:r>
              <a:rPr lang="en-US" sz="1646" dirty="0" smtClean="0">
                <a:solidFill>
                  <a:srgbClr val="505050"/>
                </a:solidFill>
                <a:latin typeface="Segoe UI Light"/>
                <a:ea typeface="ＭＳ Ｐゴシック" charset="0"/>
                <a:cs typeface="Verdana" charset="0"/>
              </a:rPr>
              <a:t>Microsoft</a:t>
            </a:r>
          </a:p>
          <a:p>
            <a:pPr marL="735784" defTabSz="1097240">
              <a:defRPr/>
            </a:pPr>
            <a:r>
              <a:rPr lang="en-US" sz="1646" dirty="0" smtClean="0">
                <a:solidFill>
                  <a:srgbClr val="505050"/>
                </a:solidFill>
                <a:latin typeface="Segoe UI Light"/>
                <a:ea typeface="ＭＳ Ｐゴシック" charset="0"/>
                <a:cs typeface="Verdana" charset="0"/>
              </a:rPr>
              <a:t>Virtual </a:t>
            </a:r>
          </a:p>
          <a:p>
            <a:pPr marL="735784" defTabSz="1097240">
              <a:defRPr/>
            </a:pPr>
            <a:r>
              <a:rPr lang="en-US" sz="1646" dirty="0" smtClean="0">
                <a:solidFill>
                  <a:srgbClr val="505050"/>
                </a:solidFill>
                <a:latin typeface="Segoe UI Light"/>
                <a:ea typeface="ＭＳ Ｐゴシック" charset="0"/>
                <a:cs typeface="Verdana" charset="0"/>
              </a:rPr>
              <a:t>Academy</a:t>
            </a:r>
            <a:endParaRPr lang="en-US" sz="1646"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108023" y="93055"/>
            <a:ext cx="765338" cy="808270"/>
          </a:xfrm>
          <a:prstGeom prst="rect">
            <a:avLst/>
          </a:prstGeom>
        </p:spPr>
      </p:pic>
    </p:spTree>
    <p:extLst>
      <p:ext uri="{BB962C8B-B14F-4D97-AF65-F5344CB8AC3E}">
        <p14:creationId xmlns:p14="http://schemas.microsoft.com/office/powerpoint/2010/main" val="108467978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537018" y="4297683"/>
            <a:ext cx="13546505" cy="1920241"/>
          </a:xfrm>
          <a:prstGeom prst="rect">
            <a:avLst/>
          </a:prstGeom>
          <a:solidFill>
            <a:srgbClr val="00188F"/>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09669" tIns="54836" rIns="109669" bIns="54836" numCol="1" rtlCol="0" anchor="ctr" anchorCtr="0" compatLnSpc="1">
            <a:prstTxWarp prst="textNoShape">
              <a:avLst/>
            </a:prstTxWarp>
          </a:bodyPr>
          <a:lstStyle/>
          <a:p>
            <a:pPr algn="ctr" defTabSz="1096334" fontAlgn="base">
              <a:spcBef>
                <a:spcPct val="0"/>
              </a:spcBef>
              <a:spcAft>
                <a:spcPct val="0"/>
              </a:spcAft>
            </a:pPr>
            <a:endParaRPr lang="en-US" sz="264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7018" y="7232403"/>
            <a:ext cx="13353718" cy="816121"/>
          </a:xfrm>
          <a:prstGeom prst="rect">
            <a:avLst/>
          </a:prstGeom>
          <a:noFill/>
          <a:ln w="9525">
            <a:noFill/>
            <a:miter lim="800000"/>
            <a:headEnd/>
            <a:tailEnd/>
          </a:ln>
        </p:spPr>
        <p:txBody>
          <a:bodyPr wrap="square">
            <a:spAutoFit/>
          </a:bodyPr>
          <a:lstStyle/>
          <a:p>
            <a:pPr marL="0" lvl="1" indent="-9338" defTabSz="1096694" fontAlgn="base">
              <a:spcBef>
                <a:spcPct val="0"/>
              </a:spcBef>
              <a:spcAft>
                <a:spcPct val="0"/>
              </a:spcAft>
              <a:defRPr/>
            </a:pPr>
            <a:r>
              <a:rPr lang="en-US" sz="1176"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1187127" y="4288316"/>
            <a:ext cx="4737138" cy="1929608"/>
          </a:xfrm>
          <a:prstGeom prst="rect">
            <a:avLst/>
          </a:prstGeom>
        </p:spPr>
      </p:pic>
    </p:spTree>
    <p:extLst>
      <p:ext uri="{BB962C8B-B14F-4D97-AF65-F5344CB8AC3E}">
        <p14:creationId xmlns:p14="http://schemas.microsoft.com/office/powerpoint/2010/main" val="96270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39723" y="565950"/>
            <a:ext cx="2043102" cy="43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325325" y="4652725"/>
            <a:ext cx="7528101" cy="2153593"/>
          </a:xfrm>
          <a:noFill/>
        </p:spPr>
        <p:txBody>
          <a:bodyPr tIns="109728" bIns="109728">
            <a:noAutofit/>
          </a:bodyPr>
          <a:lstStyle>
            <a:lvl1pPr marL="0" indent="0">
              <a:spcBef>
                <a:spcPts val="0"/>
              </a:spcBef>
              <a:buNone/>
              <a:defRPr sz="4235"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323164" y="2491009"/>
            <a:ext cx="11832732" cy="2161723"/>
          </a:xfrm>
          <a:noFill/>
        </p:spPr>
        <p:txBody>
          <a:bodyPr anchorCtr="0"/>
          <a:lstStyle>
            <a:lvl1pPr>
              <a:defRPr sz="7058" spc="-118"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3656771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4" name="Rectangle 3"/>
          <p:cNvSpPr/>
          <p:nvPr userDrawn="1"/>
        </p:nvSpPr>
        <p:spPr bwMode="auto">
          <a:xfrm>
            <a:off x="108023" y="1854743"/>
            <a:ext cx="10757098" cy="4303449"/>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15142" tIns="172114" rIns="215142" bIns="172114"/>
          <a:lstStyle/>
          <a:p>
            <a:pPr algn="ctr" defTabSz="1096960" fontAlgn="base">
              <a:lnSpc>
                <a:spcPct val="90000"/>
              </a:lnSpc>
              <a:spcBef>
                <a:spcPct val="0"/>
              </a:spcBef>
              <a:spcAft>
                <a:spcPct val="0"/>
              </a:spcAft>
              <a:defRPr/>
            </a:pPr>
            <a:endParaRPr lang="en-US" sz="282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2753310" y="7772692"/>
            <a:ext cx="1660772" cy="35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023" y="2285854"/>
            <a:ext cx="10757022" cy="2154759"/>
          </a:xfrm>
          <a:noFill/>
        </p:spPr>
        <p:txBody>
          <a:bodyPr anchorCtr="0"/>
          <a:lstStyle>
            <a:lvl1pPr>
              <a:defRPr sz="5647" spc="-118"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116879" y="4871724"/>
            <a:ext cx="10757022" cy="1286469"/>
          </a:xfrm>
          <a:noFill/>
        </p:spPr>
        <p:txBody>
          <a:bodyPr tIns="109728" bIns="109728">
            <a:noAutofit/>
          </a:bodyPr>
          <a:lstStyle>
            <a:lvl1pPr marL="0" indent="0">
              <a:spcBef>
                <a:spcPts val="0"/>
              </a:spcBef>
              <a:buNone/>
              <a:defRPr sz="2823"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67939" y="53418"/>
            <a:ext cx="2836900" cy="887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107571" bIns="107571" anchor="ctr" anchorCtr="0"/>
          <a:lstStyle/>
          <a:p>
            <a:pPr marL="735809" defTabSz="1097278">
              <a:defRPr/>
            </a:pPr>
            <a:r>
              <a:rPr lang="en-US" sz="1647" dirty="0" smtClean="0">
                <a:solidFill>
                  <a:srgbClr val="505050"/>
                </a:solidFill>
                <a:latin typeface="Segoe UI Light"/>
                <a:ea typeface="ＭＳ Ｐゴシック" charset="0"/>
                <a:cs typeface="Verdana" charset="0"/>
              </a:rPr>
              <a:t>Microsoft</a:t>
            </a:r>
          </a:p>
          <a:p>
            <a:pPr marL="735809" defTabSz="1097278">
              <a:defRPr/>
            </a:pPr>
            <a:r>
              <a:rPr lang="en-US" sz="1647" dirty="0" smtClean="0">
                <a:solidFill>
                  <a:srgbClr val="505050"/>
                </a:solidFill>
                <a:latin typeface="Segoe UI Light"/>
                <a:ea typeface="ＭＳ Ｐゴシック" charset="0"/>
                <a:cs typeface="Verdana" charset="0"/>
              </a:rPr>
              <a:t>Virtual </a:t>
            </a:r>
          </a:p>
          <a:p>
            <a:pPr marL="735809" defTabSz="1097278">
              <a:defRPr/>
            </a:pPr>
            <a:r>
              <a:rPr lang="en-US" sz="1647" dirty="0" smtClean="0">
                <a:solidFill>
                  <a:srgbClr val="505050"/>
                </a:solidFill>
                <a:latin typeface="Segoe UI Light"/>
                <a:ea typeface="ＭＳ Ｐゴシック" charset="0"/>
                <a:cs typeface="Verdana" charset="0"/>
              </a:rPr>
              <a:t>Academy</a:t>
            </a:r>
            <a:endParaRPr lang="en-US" sz="1647"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108023" y="93055"/>
            <a:ext cx="765339" cy="808270"/>
          </a:xfrm>
          <a:prstGeom prst="rect">
            <a:avLst/>
          </a:prstGeom>
        </p:spPr>
      </p:pic>
    </p:spTree>
    <p:extLst>
      <p:ext uri="{BB962C8B-B14F-4D97-AF65-F5344CB8AC3E}">
        <p14:creationId xmlns:p14="http://schemas.microsoft.com/office/powerpoint/2010/main" val="67677463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23088" y="1544803"/>
            <a:ext cx="13986094" cy="2321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7223442"/>
            <a:ext cx="14619079" cy="994834"/>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107571" bIns="107571" anchor="b" anchorCtr="0"/>
          <a:lstStyle/>
          <a:p>
            <a:pPr algn="r" defTabSz="1097278">
              <a:lnSpc>
                <a:spcPct val="90000"/>
              </a:lnSpc>
              <a:spcAft>
                <a:spcPts val="706"/>
              </a:spcAft>
              <a:defRPr/>
            </a:pPr>
            <a:endParaRPr lang="en-US" sz="2118"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67939" y="7280064"/>
            <a:ext cx="2836900" cy="887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107571" bIns="107571" anchor="ctr" anchorCtr="0"/>
          <a:lstStyle/>
          <a:p>
            <a:pPr marL="735809" defTabSz="1097278">
              <a:defRPr/>
            </a:pPr>
            <a:r>
              <a:rPr lang="en-US" sz="1647" dirty="0" smtClean="0">
                <a:solidFill>
                  <a:srgbClr val="FFFFFF"/>
                </a:solidFill>
                <a:latin typeface="Segoe UI Light"/>
                <a:ea typeface="ＭＳ Ｐゴシック" charset="0"/>
                <a:cs typeface="Verdana" charset="0"/>
              </a:rPr>
              <a:t>Microsoft</a:t>
            </a:r>
          </a:p>
          <a:p>
            <a:pPr marL="735809" defTabSz="1097278">
              <a:defRPr/>
            </a:pPr>
            <a:r>
              <a:rPr lang="en-US" sz="1647" dirty="0" smtClean="0">
                <a:solidFill>
                  <a:srgbClr val="FFFFFF"/>
                </a:solidFill>
                <a:latin typeface="Segoe UI Light"/>
                <a:ea typeface="ＭＳ Ｐゴシック" charset="0"/>
                <a:cs typeface="Verdana" charset="0"/>
              </a:rPr>
              <a:t>Virtual </a:t>
            </a:r>
          </a:p>
          <a:p>
            <a:pPr marL="735809" defTabSz="1097278">
              <a:defRPr/>
            </a:pPr>
            <a:r>
              <a:rPr lang="en-US" sz="1647" dirty="0" smtClean="0">
                <a:solidFill>
                  <a:srgbClr val="FFFFFF"/>
                </a:solidFill>
                <a:latin typeface="Segoe UI Light"/>
                <a:ea typeface="ＭＳ Ｐゴシック" charset="0"/>
                <a:cs typeface="Verdana" charset="0"/>
              </a:rPr>
              <a:t>Academy</a:t>
            </a:r>
            <a:endParaRPr lang="en-US" sz="1647"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108023" y="7319701"/>
            <a:ext cx="765339" cy="808270"/>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3528182" y="7920018"/>
            <a:ext cx="1076152" cy="230602"/>
          </a:xfrm>
          <a:prstGeom prst="rect">
            <a:avLst/>
          </a:prstGeom>
        </p:spPr>
      </p:pic>
    </p:spTree>
    <p:extLst>
      <p:ext uri="{BB962C8B-B14F-4D97-AF65-F5344CB8AC3E}">
        <p14:creationId xmlns:p14="http://schemas.microsoft.com/office/powerpoint/2010/main" val="401783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23088" y="1544803"/>
            <a:ext cx="6884541" cy="2751715"/>
          </a:xfrm>
        </p:spPr>
        <p:txBody>
          <a:bodyPr/>
          <a:lstStyle>
            <a:lvl1pPr>
              <a:defRPr sz="4235"/>
            </a:lvl1pPr>
            <a:lvl2pPr>
              <a:defRPr sz="2353"/>
            </a:lvl2pPr>
            <a:lvl3pPr>
              <a:defRPr sz="2118"/>
            </a:lvl3pPr>
            <a:lvl4pPr>
              <a:defRPr sz="1882"/>
            </a:lvl4pPr>
            <a:lvl5pPr>
              <a:defRPr sz="188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7223442"/>
            <a:ext cx="14619079" cy="994834"/>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107571" bIns="107571" anchor="b" anchorCtr="0"/>
          <a:lstStyle/>
          <a:p>
            <a:pPr algn="r" defTabSz="1097278">
              <a:lnSpc>
                <a:spcPct val="90000"/>
              </a:lnSpc>
              <a:spcAft>
                <a:spcPts val="706"/>
              </a:spcAft>
              <a:defRPr/>
            </a:pPr>
            <a:endParaRPr lang="en-US" sz="2118"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67939" y="7280064"/>
            <a:ext cx="2836900" cy="887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107571" bIns="107571" anchor="ctr" anchorCtr="0"/>
          <a:lstStyle/>
          <a:p>
            <a:pPr marL="735809" defTabSz="1097278">
              <a:defRPr/>
            </a:pPr>
            <a:r>
              <a:rPr lang="en-US" sz="1647" dirty="0" smtClean="0">
                <a:solidFill>
                  <a:srgbClr val="FFFFFF"/>
                </a:solidFill>
                <a:latin typeface="Segoe UI Light"/>
                <a:ea typeface="ＭＳ Ｐゴシック" charset="0"/>
                <a:cs typeface="Verdana" charset="0"/>
              </a:rPr>
              <a:t>Microsoft</a:t>
            </a:r>
          </a:p>
          <a:p>
            <a:pPr marL="735809" defTabSz="1097278">
              <a:defRPr/>
            </a:pPr>
            <a:r>
              <a:rPr lang="en-US" sz="1647" dirty="0" smtClean="0">
                <a:solidFill>
                  <a:srgbClr val="FFFFFF"/>
                </a:solidFill>
                <a:latin typeface="Segoe UI Light"/>
                <a:ea typeface="ＭＳ Ｐゴシック" charset="0"/>
                <a:cs typeface="Verdana" charset="0"/>
              </a:rPr>
              <a:t>Virtual </a:t>
            </a:r>
          </a:p>
          <a:p>
            <a:pPr marL="735809" defTabSz="1097278">
              <a:defRPr/>
            </a:pPr>
            <a:r>
              <a:rPr lang="en-US" sz="1647" dirty="0" smtClean="0">
                <a:solidFill>
                  <a:srgbClr val="FFFFFF"/>
                </a:solidFill>
                <a:latin typeface="Segoe UI Light"/>
                <a:ea typeface="ＭＳ Ｐゴシック" charset="0"/>
                <a:cs typeface="Verdana" charset="0"/>
              </a:rPr>
              <a:t>Academy</a:t>
            </a:r>
            <a:endParaRPr lang="en-US" sz="1647"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108023" y="7319701"/>
            <a:ext cx="765339" cy="808270"/>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3528182" y="7920018"/>
            <a:ext cx="1076152" cy="230602"/>
          </a:xfrm>
          <a:prstGeom prst="rect">
            <a:avLst/>
          </a:prstGeom>
        </p:spPr>
      </p:pic>
      <p:sp>
        <p:nvSpPr>
          <p:cNvPr id="8" name="Content Placeholder 5"/>
          <p:cNvSpPr>
            <a:spLocks noGrp="1"/>
          </p:cNvSpPr>
          <p:nvPr>
            <p:ph sz="quarter" idx="11"/>
          </p:nvPr>
        </p:nvSpPr>
        <p:spPr>
          <a:xfrm>
            <a:off x="7421315" y="1544803"/>
            <a:ext cx="6884541" cy="2751715"/>
          </a:xfrm>
        </p:spPr>
        <p:txBody>
          <a:bodyPr/>
          <a:lstStyle>
            <a:lvl1pPr>
              <a:defRPr sz="4235"/>
            </a:lvl1pPr>
            <a:lvl2pPr>
              <a:defRPr sz="2353"/>
            </a:lvl2pPr>
            <a:lvl3pPr>
              <a:defRPr sz="2118"/>
            </a:lvl3pPr>
            <a:lvl4pPr>
              <a:defRPr sz="1882"/>
            </a:lvl4pPr>
            <a:lvl5pPr>
              <a:defRPr sz="188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1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087" y="2501007"/>
            <a:ext cx="13984227" cy="2155460"/>
          </a:xfrm>
          <a:noFill/>
        </p:spPr>
        <p:txBody>
          <a:bodyPr anchorCtr="0"/>
          <a:lstStyle>
            <a:lvl1pPr>
              <a:defRPr sz="10352" spc="-11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97439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087" y="2501007"/>
            <a:ext cx="13984227" cy="2155460"/>
          </a:xfrm>
          <a:noFill/>
        </p:spPr>
        <p:txBody>
          <a:bodyPr anchorCtr="0"/>
          <a:lstStyle>
            <a:lvl1pPr>
              <a:defRPr sz="10352" spc="-11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592478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087" y="2501007"/>
            <a:ext cx="13984227" cy="2155460"/>
          </a:xfrm>
          <a:noFill/>
        </p:spPr>
        <p:txBody>
          <a:bodyPr anchorCtr="0"/>
          <a:lstStyle>
            <a:lvl1pPr>
              <a:defRPr sz="10352" spc="-11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7265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411589" y="861112"/>
            <a:ext cx="6461538" cy="650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sfp\resources\Microsoft\Archive\Exec_Tier_Archive\Brand_Specific\_BrandPhotography\Brand\144 ppi RGB jpg\MSC12_Herman_001.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499922" y="935277"/>
            <a:ext cx="6459632" cy="6355338"/>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4" name="Rectangle 1"/>
          <p:cNvSpPr/>
          <p:nvPr userDrawn="1"/>
        </p:nvSpPr>
        <p:spPr bwMode="auto">
          <a:xfrm>
            <a:off x="380947" y="0"/>
            <a:ext cx="14268355" cy="82296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38" tIns="54869" rIns="109738" bIns="54869" numCol="1" rtlCol="0" anchor="ctr" anchorCtr="0" compatLnSpc="1">
            <a:prstTxWarp prst="textNoShape">
              <a:avLst/>
            </a:prstTxWarp>
          </a:bodyPr>
          <a:lstStyle/>
          <a:p>
            <a:pPr algn="ctr" defTabSz="1097066" fontAlgn="base">
              <a:lnSpc>
                <a:spcPct val="90000"/>
              </a:lnSpc>
              <a:spcBef>
                <a:spcPct val="0"/>
              </a:spcBef>
              <a:spcAft>
                <a:spcPct val="0"/>
              </a:spcAft>
            </a:pPr>
            <a:endParaRPr lang="en-US" sz="2400" spc="-61" dirty="0" smtClean="0">
              <a:gradFill>
                <a:gsLst>
                  <a:gs pos="0">
                    <a:schemeClr val="bg1"/>
                  </a:gs>
                  <a:gs pos="100000">
                    <a:schemeClr val="bg1"/>
                  </a:gs>
                </a:gsLst>
                <a:lin ang="5400000" scaled="0"/>
              </a:gradFill>
            </a:endParaRPr>
          </a:p>
        </p:txBody>
      </p:sp>
      <p:sp>
        <p:nvSpPr>
          <p:cNvPr id="2" name="Title 1"/>
          <p:cNvSpPr>
            <a:spLocks noGrp="1"/>
          </p:cNvSpPr>
          <p:nvPr>
            <p:ph type="title" hasCustomPrompt="1"/>
          </p:nvPr>
        </p:nvSpPr>
        <p:spPr>
          <a:xfrm>
            <a:off x="7311389" y="2531451"/>
            <a:ext cx="6699725" cy="2393270"/>
          </a:xfrm>
        </p:spPr>
        <p:txBody>
          <a:bodyPr anchor="b" anchorCtr="0"/>
          <a:lstStyle>
            <a:lvl1pPr>
              <a:defRPr sz="8600" spc="-18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11389" y="5303521"/>
            <a:ext cx="6699725" cy="598318"/>
          </a:xfrm>
        </p:spPr>
        <p:txBody>
          <a:bodyPr>
            <a:noAutofit/>
          </a:bodyPr>
          <a:lstStyle>
            <a:lvl1pPr marL="0" indent="0">
              <a:spcBef>
                <a:spcPts val="0"/>
              </a:spcBef>
              <a:buNone/>
              <a:defRPr sz="3400" spc="-85"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4072416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087" y="2501007"/>
            <a:ext cx="13984227" cy="2155460"/>
          </a:xfrm>
          <a:noFill/>
        </p:spPr>
        <p:txBody>
          <a:bodyPr anchorCtr="0"/>
          <a:lstStyle>
            <a:lvl1pPr>
              <a:defRPr sz="10352" spc="-11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7848414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23087" y="1427012"/>
            <a:ext cx="13984227" cy="2242345"/>
          </a:xfrm>
        </p:spPr>
        <p:txBody>
          <a:bodyPr/>
          <a:lstStyle>
            <a:lvl1pPr marL="0" indent="0">
              <a:buNone/>
              <a:defRPr>
                <a:solidFill>
                  <a:srgbClr val="582881"/>
                </a:solidFill>
              </a:defRPr>
            </a:lvl1pPr>
            <a:lvl2pPr marL="0" indent="0">
              <a:buFontTx/>
              <a:buNone/>
              <a:defRPr sz="2353"/>
            </a:lvl2pPr>
            <a:lvl3pPr marL="268925" indent="0">
              <a:buNone/>
              <a:defRPr/>
            </a:lvl3pPr>
            <a:lvl4pPr marL="537850" indent="0">
              <a:buNone/>
              <a:defRPr/>
            </a:lvl4pPr>
            <a:lvl5pPr marL="80677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1" y="6815663"/>
            <a:ext cx="14660281" cy="1427012"/>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78131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088" y="347413"/>
            <a:ext cx="10649484" cy="1400515"/>
          </a:xfrm>
        </p:spPr>
        <p:txBody>
          <a:bodyPr/>
          <a:lstStyle/>
          <a:p>
            <a:r>
              <a:rPr lang="en-US" smtClean="0"/>
              <a:t>Click to edit Master title style</a:t>
            </a:r>
            <a:endParaRPr lang="en-US"/>
          </a:p>
        </p:txBody>
      </p:sp>
      <p:grpSp>
        <p:nvGrpSpPr>
          <p:cNvPr id="4" name="Group 10"/>
          <p:cNvGrpSpPr>
            <a:grpSpLocks/>
          </p:cNvGrpSpPr>
          <p:nvPr userDrawn="1"/>
        </p:nvGrpSpPr>
        <p:grpSpPr bwMode="auto">
          <a:xfrm>
            <a:off x="1" y="6815663"/>
            <a:ext cx="14660281" cy="1427012"/>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6" name="Rectangle 5"/>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873383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088" y="347413"/>
            <a:ext cx="10649484" cy="1400515"/>
          </a:xfrm>
        </p:spPr>
        <p:txBody>
          <a:bodyPr/>
          <a:lstStyle/>
          <a:p>
            <a:r>
              <a:rPr lang="en-US" smtClean="0"/>
              <a:t>Click to edit Master title style</a:t>
            </a:r>
            <a:endParaRPr lang="en-US"/>
          </a:p>
        </p:txBody>
      </p:sp>
    </p:spTree>
    <p:extLst>
      <p:ext uri="{BB962C8B-B14F-4D97-AF65-F5344CB8AC3E}">
        <p14:creationId xmlns:p14="http://schemas.microsoft.com/office/powerpoint/2010/main" val="10019462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23087" y="1427012"/>
            <a:ext cx="13984227" cy="2242345"/>
          </a:xfrm>
        </p:spPr>
        <p:txBody>
          <a:bodyPr/>
          <a:lstStyle>
            <a:lvl1pPr marL="0" indent="0">
              <a:buNone/>
              <a:defRPr>
                <a:gradFill>
                  <a:gsLst>
                    <a:gs pos="1250">
                      <a:schemeClr val="tx1"/>
                    </a:gs>
                    <a:gs pos="99000">
                      <a:schemeClr val="tx1"/>
                    </a:gs>
                  </a:gsLst>
                  <a:lin ang="5400000" scaled="0"/>
                </a:gradFill>
              </a:defRPr>
            </a:lvl1pPr>
            <a:lvl2pPr marL="0" indent="0">
              <a:buFontTx/>
              <a:buNone/>
              <a:defRPr sz="2353"/>
            </a:lvl2pPr>
            <a:lvl3pPr marL="268925" indent="0">
              <a:buNone/>
              <a:defRPr/>
            </a:lvl3pPr>
            <a:lvl4pPr marL="537850" indent="0">
              <a:buNone/>
              <a:defRPr/>
            </a:lvl4pPr>
            <a:lvl5pPr marL="80677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1" y="6815663"/>
            <a:ext cx="14660281" cy="1427012"/>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61010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23087" y="1427012"/>
            <a:ext cx="13984227" cy="2242345"/>
          </a:xfrm>
        </p:spPr>
        <p:txBody>
          <a:bodyPr/>
          <a:lstStyle>
            <a:lvl1pPr marL="0" indent="0">
              <a:buNone/>
              <a:defRPr>
                <a:gradFill>
                  <a:gsLst>
                    <a:gs pos="1250">
                      <a:schemeClr val="tx1"/>
                    </a:gs>
                    <a:gs pos="99000">
                      <a:schemeClr val="tx1"/>
                    </a:gs>
                  </a:gsLst>
                  <a:lin ang="5400000" scaled="0"/>
                </a:gradFill>
              </a:defRPr>
            </a:lvl1pPr>
            <a:lvl2pPr marL="0" indent="0">
              <a:buFontTx/>
              <a:buNone/>
              <a:defRPr sz="2353"/>
            </a:lvl2pPr>
            <a:lvl3pPr marL="268925" indent="0">
              <a:buNone/>
              <a:defRPr/>
            </a:lvl3pPr>
            <a:lvl4pPr marL="537850" indent="0">
              <a:buNone/>
              <a:defRPr/>
            </a:lvl4pPr>
            <a:lvl5pPr marL="80677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1" y="6815663"/>
            <a:ext cx="14660281" cy="1427012"/>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7194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3087" y="1427012"/>
            <a:ext cx="13984227" cy="2382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1" y="6815663"/>
            <a:ext cx="14660281" cy="1427012"/>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03950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3087" y="1427012"/>
            <a:ext cx="13984227" cy="2321982"/>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1" y="6815663"/>
            <a:ext cx="14660281" cy="1427012"/>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74479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3089" y="1427011"/>
            <a:ext cx="6454257" cy="2763705"/>
          </a:xfrm>
        </p:spPr>
        <p:txBody>
          <a:bodyPr/>
          <a:lstStyle>
            <a:lvl1pPr marL="0" indent="0">
              <a:spcBef>
                <a:spcPts val="1440"/>
              </a:spcBef>
              <a:buClr>
                <a:schemeClr val="tx1"/>
              </a:buClr>
              <a:buFont typeface="Wingdings" pitchFamily="2" charset="2"/>
              <a:buNone/>
              <a:defRPr sz="4235">
                <a:solidFill>
                  <a:srgbClr val="582881"/>
                </a:solidFill>
              </a:defRPr>
            </a:lvl1pPr>
            <a:lvl2pPr marL="0" indent="0">
              <a:buNone/>
              <a:defRPr sz="2353"/>
            </a:lvl2pPr>
            <a:lvl3pPr marL="272660" indent="0">
              <a:buNone/>
              <a:tabLst/>
              <a:defRPr sz="2353"/>
            </a:lvl3pPr>
            <a:lvl4pPr marL="541585" indent="0">
              <a:buNone/>
              <a:defRPr/>
            </a:lvl4pPr>
            <a:lvl5pPr marL="80677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7853057" y="1427011"/>
            <a:ext cx="6454257" cy="2763705"/>
          </a:xfrm>
        </p:spPr>
        <p:txBody>
          <a:bodyPr/>
          <a:lstStyle>
            <a:lvl1pPr marL="0" indent="0">
              <a:spcBef>
                <a:spcPts val="1440"/>
              </a:spcBef>
              <a:buClr>
                <a:schemeClr val="tx1"/>
              </a:buClr>
              <a:buFont typeface="Wingdings" pitchFamily="2" charset="2"/>
              <a:buNone/>
              <a:defRPr sz="4235">
                <a:solidFill>
                  <a:srgbClr val="582881"/>
                </a:solidFill>
              </a:defRPr>
            </a:lvl1pPr>
            <a:lvl2pPr marL="0" indent="0">
              <a:buNone/>
              <a:defRPr sz="2353"/>
            </a:lvl2pPr>
            <a:lvl3pPr marL="272660" indent="0">
              <a:buNone/>
              <a:tabLst/>
              <a:defRPr sz="2353"/>
            </a:lvl3pPr>
            <a:lvl4pPr marL="541585" indent="0">
              <a:buNone/>
              <a:defRPr/>
            </a:lvl4pPr>
            <a:lvl5pPr marL="80677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1" y="6815663"/>
            <a:ext cx="14660281" cy="1427012"/>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22612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3089" y="1427011"/>
            <a:ext cx="6454257" cy="2763705"/>
          </a:xfrm>
        </p:spPr>
        <p:txBody>
          <a:bodyPr/>
          <a:lstStyle>
            <a:lvl1pPr marL="0" indent="0">
              <a:spcBef>
                <a:spcPts val="1440"/>
              </a:spcBef>
              <a:buClr>
                <a:schemeClr val="tx1"/>
              </a:buClr>
              <a:buFont typeface="Wingdings" pitchFamily="2" charset="2"/>
              <a:buNone/>
              <a:defRPr sz="4235"/>
            </a:lvl1pPr>
            <a:lvl2pPr marL="0" indent="0">
              <a:buNone/>
              <a:defRPr sz="2353"/>
            </a:lvl2pPr>
            <a:lvl3pPr marL="272660" indent="0">
              <a:buNone/>
              <a:tabLst/>
              <a:defRPr sz="2353"/>
            </a:lvl3pPr>
            <a:lvl4pPr marL="541585" indent="0">
              <a:buNone/>
              <a:defRPr/>
            </a:lvl4pPr>
            <a:lvl5pPr marL="80677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7853057" y="1427011"/>
            <a:ext cx="6454257" cy="2763705"/>
          </a:xfrm>
        </p:spPr>
        <p:txBody>
          <a:bodyPr/>
          <a:lstStyle>
            <a:lvl1pPr marL="0" indent="0">
              <a:spcBef>
                <a:spcPts val="1440"/>
              </a:spcBef>
              <a:buClr>
                <a:schemeClr val="tx1"/>
              </a:buClr>
              <a:buFont typeface="Wingdings" pitchFamily="2" charset="2"/>
              <a:buNone/>
              <a:defRPr sz="4235"/>
            </a:lvl1pPr>
            <a:lvl2pPr marL="0" indent="0">
              <a:buNone/>
              <a:defRPr sz="2353"/>
            </a:lvl2pPr>
            <a:lvl3pPr marL="272660" indent="0">
              <a:buNone/>
              <a:tabLst/>
              <a:defRPr sz="2353"/>
            </a:lvl3pPr>
            <a:lvl4pPr marL="541585" indent="0">
              <a:buNone/>
              <a:defRPr/>
            </a:lvl4pPr>
            <a:lvl5pPr marL="80677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1" y="6815663"/>
            <a:ext cx="14660281" cy="1427012"/>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036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003" y="3728087"/>
            <a:ext cx="13386112" cy="1196635"/>
          </a:xfrm>
        </p:spPr>
        <p:txBody>
          <a:bodyPr anchor="b" anchorCtr="0"/>
          <a:lstStyle>
            <a:lvl1pPr>
              <a:defRPr sz="8600" spc="-181"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5003" y="5587721"/>
            <a:ext cx="13386112" cy="598318"/>
          </a:xfrm>
        </p:spPr>
        <p:txBody>
          <a:bodyPr>
            <a:noAutofit/>
          </a:bodyPr>
          <a:lstStyle>
            <a:lvl1pPr marL="0" indent="0">
              <a:spcBef>
                <a:spcPts val="0"/>
              </a:spcBef>
              <a:buNone/>
              <a:defRPr spc="-85"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73124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3089" y="1427011"/>
            <a:ext cx="6454257" cy="2843342"/>
          </a:xfrm>
        </p:spPr>
        <p:txBody>
          <a:bodyPr/>
          <a:lstStyle>
            <a:lvl1pPr marL="338024" indent="-338024">
              <a:spcBef>
                <a:spcPts val="1440"/>
              </a:spcBef>
              <a:buClr>
                <a:schemeClr val="tx1"/>
              </a:buClr>
              <a:buFont typeface="Arial" pitchFamily="34" charset="0"/>
              <a:buChar char="•"/>
              <a:defRPr sz="4235"/>
            </a:lvl1pPr>
            <a:lvl2pPr marL="624864" indent="-274331">
              <a:defRPr sz="2823"/>
            </a:lvl2pPr>
            <a:lvl3pPr marL="822992" indent="-198128">
              <a:tabLst/>
              <a:defRPr sz="2353"/>
            </a:lvl3pPr>
            <a:lvl4pPr marL="1036359" indent="-213368">
              <a:defRPr/>
            </a:lvl4pPr>
            <a:lvl5pPr marL="1234487" indent="-19812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7853057" y="1427011"/>
            <a:ext cx="6454257" cy="2843342"/>
          </a:xfrm>
        </p:spPr>
        <p:txBody>
          <a:bodyPr/>
          <a:lstStyle>
            <a:lvl1pPr marL="338024" indent="-338024">
              <a:spcBef>
                <a:spcPts val="1440"/>
              </a:spcBef>
              <a:buClr>
                <a:schemeClr val="tx1"/>
              </a:buClr>
              <a:buFont typeface="Arial" pitchFamily="34" charset="0"/>
              <a:buChar char="•"/>
              <a:defRPr sz="4235"/>
            </a:lvl1pPr>
            <a:lvl2pPr marL="624864" indent="-274331">
              <a:defRPr sz="2823"/>
            </a:lvl2pPr>
            <a:lvl3pPr marL="822992" indent="-198128">
              <a:tabLst/>
              <a:defRPr sz="2353"/>
            </a:lvl3pPr>
            <a:lvl4pPr marL="1036359" indent="-213368">
              <a:defRPr/>
            </a:lvl4pPr>
            <a:lvl5pPr marL="1234487" indent="-19812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1" y="6815663"/>
            <a:ext cx="14660281" cy="1427012"/>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9132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3089" y="1427011"/>
            <a:ext cx="6454257" cy="2843342"/>
          </a:xfrm>
        </p:spPr>
        <p:txBody>
          <a:bodyPr/>
          <a:lstStyle>
            <a:lvl1pPr marL="338024" indent="-338024">
              <a:spcBef>
                <a:spcPts val="1440"/>
              </a:spcBef>
              <a:buClr>
                <a:schemeClr val="tx2"/>
              </a:buClr>
              <a:buFont typeface="Arial" pitchFamily="34" charset="0"/>
              <a:buChar char="•"/>
              <a:defRPr sz="4235">
                <a:solidFill>
                  <a:srgbClr val="582881"/>
                </a:solidFill>
              </a:defRPr>
            </a:lvl1pPr>
            <a:lvl2pPr marL="624864" indent="-274331">
              <a:defRPr sz="2823"/>
            </a:lvl2pPr>
            <a:lvl3pPr marL="822992" indent="-198128">
              <a:tabLst/>
              <a:defRPr sz="2353"/>
            </a:lvl3pPr>
            <a:lvl4pPr marL="1036359" indent="-213368">
              <a:defRPr/>
            </a:lvl4pPr>
            <a:lvl5pPr marL="1234487" indent="-19812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7853057" y="1427011"/>
            <a:ext cx="6454257" cy="2843342"/>
          </a:xfrm>
        </p:spPr>
        <p:txBody>
          <a:bodyPr/>
          <a:lstStyle>
            <a:lvl1pPr marL="338024" indent="-338024">
              <a:spcBef>
                <a:spcPts val="1440"/>
              </a:spcBef>
              <a:buClr>
                <a:schemeClr val="tx2"/>
              </a:buClr>
              <a:buFont typeface="Arial" pitchFamily="34" charset="0"/>
              <a:buChar char="•"/>
              <a:defRPr sz="4235">
                <a:solidFill>
                  <a:srgbClr val="582881"/>
                </a:solidFill>
              </a:defRPr>
            </a:lvl1pPr>
            <a:lvl2pPr marL="624864" indent="-274331">
              <a:defRPr sz="2823"/>
            </a:lvl2pPr>
            <a:lvl3pPr marL="822992" indent="-198128">
              <a:tabLst/>
              <a:defRPr sz="2353"/>
            </a:lvl3pPr>
            <a:lvl4pPr marL="1036359" indent="-213368">
              <a:defRPr/>
            </a:lvl4pPr>
            <a:lvl5pPr marL="1234487" indent="-19812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1" y="6815663"/>
            <a:ext cx="14660281" cy="1427012"/>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463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10"/>
          <p:cNvGrpSpPr>
            <a:grpSpLocks/>
          </p:cNvGrpSpPr>
          <p:nvPr userDrawn="1"/>
        </p:nvGrpSpPr>
        <p:grpSpPr bwMode="auto">
          <a:xfrm>
            <a:off x="1" y="6815663"/>
            <a:ext cx="14660281" cy="1427012"/>
            <a:chOff x="0" y="5792009"/>
            <a:chExt cx="12462193" cy="1213141"/>
          </a:xfrm>
        </p:grpSpPr>
        <p:sp>
          <p:nvSpPr>
            <p:cNvPr id="4" name="Rectangle 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5" name="Rectangle 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6"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6213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2048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1645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324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113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0832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1" y="1427013"/>
            <a:ext cx="14630400" cy="680258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4867" tIns="54867" rIns="54867" bIns="54867" anchor="ctr"/>
          <a:lstStyle/>
          <a:p>
            <a:pPr algn="ctr" defTabSz="1096960" fontAlgn="base">
              <a:spcBef>
                <a:spcPct val="0"/>
              </a:spcBef>
              <a:spcAft>
                <a:spcPct val="0"/>
              </a:spcAft>
              <a:defRPr/>
            </a:pPr>
            <a:endParaRPr lang="en-US" sz="211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23088" y="1436786"/>
            <a:ext cx="13984226" cy="2207849"/>
          </a:xfrm>
        </p:spPr>
        <p:txBody>
          <a:bodyPr/>
          <a:lstStyle>
            <a:lvl1pPr marL="0" indent="0">
              <a:buNone/>
              <a:defRPr sz="3882">
                <a:gradFill>
                  <a:gsLst>
                    <a:gs pos="1250">
                      <a:srgbClr val="000000"/>
                    </a:gs>
                    <a:gs pos="100000">
                      <a:srgbClr val="000000"/>
                    </a:gs>
                  </a:gsLst>
                  <a:lin ang="5400000" scaled="0"/>
                </a:gradFill>
                <a:latin typeface="Segoe UI" pitchFamily="34" charset="0"/>
                <a:cs typeface="Segoe UI" pitchFamily="34" charset="0"/>
              </a:defRPr>
            </a:lvl1pPr>
            <a:lvl2pPr marL="407685" indent="0">
              <a:buNone/>
              <a:defRPr>
                <a:gradFill>
                  <a:gsLst>
                    <a:gs pos="1250">
                      <a:srgbClr val="000000"/>
                    </a:gs>
                    <a:gs pos="100000">
                      <a:srgbClr val="000000"/>
                    </a:gs>
                  </a:gsLst>
                  <a:lin ang="5400000" scaled="0"/>
                </a:gradFill>
                <a:latin typeface="Segoe UI" pitchFamily="34" charset="0"/>
                <a:cs typeface="Segoe UI" pitchFamily="34" charset="0"/>
              </a:defRPr>
            </a:lvl2pPr>
            <a:lvl3pPr marL="687732" indent="0">
              <a:buNone/>
              <a:defRPr>
                <a:gradFill>
                  <a:gsLst>
                    <a:gs pos="1250">
                      <a:srgbClr val="000000"/>
                    </a:gs>
                    <a:gs pos="100000">
                      <a:srgbClr val="000000"/>
                    </a:gs>
                  </a:gsLst>
                  <a:lin ang="5400000" scaled="0"/>
                </a:gradFill>
                <a:latin typeface="Segoe UI" pitchFamily="34" charset="0"/>
                <a:cs typeface="Segoe UI" pitchFamily="34" charset="0"/>
              </a:defRPr>
            </a:lvl3pPr>
            <a:lvl4pPr marL="958252" indent="0">
              <a:buNone/>
              <a:defRPr>
                <a:gradFill>
                  <a:gsLst>
                    <a:gs pos="1250">
                      <a:srgbClr val="000000"/>
                    </a:gs>
                    <a:gs pos="100000">
                      <a:srgbClr val="000000"/>
                    </a:gs>
                  </a:gsLst>
                  <a:lin ang="5400000" scaled="0"/>
                </a:gradFill>
                <a:latin typeface="Segoe UI" pitchFamily="34" charset="0"/>
                <a:cs typeface="Segoe UI" pitchFamily="34" charset="0"/>
              </a:defRPr>
            </a:lvl4pPr>
            <a:lvl5pPr marL="1236393"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10"/>
          <p:cNvGrpSpPr>
            <a:grpSpLocks/>
          </p:cNvGrpSpPr>
          <p:nvPr userDrawn="1"/>
        </p:nvGrpSpPr>
        <p:grpSpPr bwMode="auto">
          <a:xfrm>
            <a:off x="1" y="6815663"/>
            <a:ext cx="14660281" cy="1427012"/>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7395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23087" y="1427012"/>
            <a:ext cx="13984227" cy="2875256"/>
          </a:xfrm>
          <a:prstGeom prst="rect">
            <a:avLst/>
          </a:prstGeom>
        </p:spPr>
        <p:txBody>
          <a:bodyPr/>
          <a:lstStyle>
            <a:lvl1pPr marL="341759" indent="-341759">
              <a:buClr>
                <a:schemeClr val="tx1"/>
              </a:buClr>
              <a:buSzPct val="90000"/>
              <a:buFont typeface="Arial" pitchFamily="34" charset="0"/>
              <a:buChar char="•"/>
              <a:defRPr sz="423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672313" indent="-330554">
              <a:buClr>
                <a:schemeClr val="tx1"/>
              </a:buClr>
              <a:buSzPct val="90000"/>
              <a:buFont typeface="Arial" pitchFamily="34" charset="0"/>
              <a:buChar char="•"/>
              <a:defRPr sz="37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1014072" indent="-341759">
              <a:buClr>
                <a:schemeClr val="tx1"/>
              </a:buClr>
              <a:buSzPct val="90000"/>
              <a:buFont typeface="Arial" pitchFamily="34" charset="0"/>
              <a:buChar char="•"/>
              <a:defRPr sz="329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282997" indent="-268925">
              <a:buClr>
                <a:schemeClr val="tx1"/>
              </a:buClr>
              <a:buSzPct val="90000"/>
              <a:buFont typeface="Arial" pitchFamily="34" charset="0"/>
              <a:buChar char="•"/>
              <a:defRPr sz="282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551922" indent="-268925">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7486651"/>
            <a:ext cx="14630401" cy="742950"/>
          </a:xfrm>
          <a:prstGeom prst="rect">
            <a:avLst/>
          </a:prstGeom>
          <a:solidFill>
            <a:srgbClr val="FFFF99"/>
          </a:solidFill>
        </p:spPr>
        <p:txBody>
          <a:bodyPr lIns="155457" tIns="77729" rIns="155457" bIns="77729" anchor="b" anchorCtr="0">
            <a:noAutofit/>
          </a:bodyPr>
          <a:lstStyle>
            <a:lvl1pPr algn="r">
              <a:buFont typeface="Arial" pitchFamily="34" charset="0"/>
              <a:buNone/>
              <a:defRPr sz="4353" spc="-6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22486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411589" y="861112"/>
            <a:ext cx="6461538" cy="650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52" y="0"/>
            <a:ext cx="14630552" cy="82296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38" tIns="54869" rIns="109738" bIns="54869" numCol="1" rtlCol="0" anchor="ctr" anchorCtr="0" compatLnSpc="1">
            <a:prstTxWarp prst="textNoShape">
              <a:avLst/>
            </a:prstTxWarp>
          </a:bodyPr>
          <a:lstStyle/>
          <a:p>
            <a:pPr algn="ctr" defTabSz="1097066" fontAlgn="base">
              <a:lnSpc>
                <a:spcPct val="90000"/>
              </a:lnSpc>
              <a:spcBef>
                <a:spcPct val="0"/>
              </a:spcBef>
              <a:spcAft>
                <a:spcPct val="0"/>
              </a:spcAft>
            </a:pPr>
            <a:endParaRPr lang="en-US" sz="2400" spc="-61" dirty="0" smtClean="0">
              <a:gradFill>
                <a:gsLst>
                  <a:gs pos="0">
                    <a:schemeClr val="bg1"/>
                  </a:gs>
                  <a:gs pos="100000">
                    <a:schemeClr val="bg1"/>
                  </a:gs>
                </a:gsLst>
                <a:lin ang="5400000" scaled="0"/>
              </a:gradFill>
            </a:endParaRPr>
          </a:p>
        </p:txBody>
      </p:sp>
      <p:sp>
        <p:nvSpPr>
          <p:cNvPr id="2" name="Title 1"/>
          <p:cNvSpPr>
            <a:spLocks noGrp="1"/>
          </p:cNvSpPr>
          <p:nvPr>
            <p:ph type="title" hasCustomPrompt="1"/>
          </p:nvPr>
        </p:nvSpPr>
        <p:spPr>
          <a:xfrm>
            <a:off x="7311389" y="2531451"/>
            <a:ext cx="6699725" cy="2393270"/>
          </a:xfrm>
        </p:spPr>
        <p:txBody>
          <a:bodyPr anchor="b" anchorCtr="0"/>
          <a:lstStyle>
            <a:lvl1pPr>
              <a:defRPr sz="8600" spc="-181"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11389" y="5303521"/>
            <a:ext cx="6699725" cy="598318"/>
          </a:xfrm>
        </p:spPr>
        <p:txBody>
          <a:bodyPr>
            <a:noAutofit/>
          </a:bodyPr>
          <a:lstStyle>
            <a:lvl1pPr marL="0" indent="0">
              <a:spcBef>
                <a:spcPts val="0"/>
              </a:spcBef>
              <a:buNone/>
              <a:defRPr sz="3400" spc="-85"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150191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2556511"/>
            <a:ext cx="12435840" cy="1764031"/>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1" cy="869095"/>
          </a:xfrm>
        </p:spPr>
        <p:txBody>
          <a:bodyPr/>
          <a:lstStyle>
            <a:lvl1pPr marL="0" indent="0" algn="ctr">
              <a:buNone/>
              <a:defRPr>
                <a:solidFill>
                  <a:schemeClr val="tx1">
                    <a:tint val="75000"/>
                  </a:schemeClr>
                </a:solidFill>
              </a:defRPr>
            </a:lvl1pPr>
            <a:lvl2pPr marL="731476" indent="0" algn="ctr">
              <a:buNone/>
              <a:defRPr>
                <a:solidFill>
                  <a:schemeClr val="tx1">
                    <a:tint val="75000"/>
                  </a:schemeClr>
                </a:solidFill>
              </a:defRPr>
            </a:lvl2pPr>
            <a:lvl3pPr marL="1462952" indent="0" algn="ctr">
              <a:buNone/>
              <a:defRPr>
                <a:solidFill>
                  <a:schemeClr val="tx1">
                    <a:tint val="75000"/>
                  </a:schemeClr>
                </a:solidFill>
              </a:defRPr>
            </a:lvl3pPr>
            <a:lvl4pPr marL="2194428" indent="0" algn="ctr">
              <a:buNone/>
              <a:defRPr>
                <a:solidFill>
                  <a:schemeClr val="tx1">
                    <a:tint val="75000"/>
                  </a:schemeClr>
                </a:solidFill>
              </a:defRPr>
            </a:lvl4pPr>
            <a:lvl5pPr marL="2925904" indent="0" algn="ctr">
              <a:buNone/>
              <a:defRPr>
                <a:solidFill>
                  <a:schemeClr val="tx1">
                    <a:tint val="75000"/>
                  </a:schemeClr>
                </a:solidFill>
              </a:defRPr>
            </a:lvl5pPr>
            <a:lvl6pPr marL="3657381" indent="0" algn="ctr">
              <a:buNone/>
              <a:defRPr>
                <a:solidFill>
                  <a:schemeClr val="tx1">
                    <a:tint val="75000"/>
                  </a:schemeClr>
                </a:solidFill>
              </a:defRPr>
            </a:lvl6pPr>
            <a:lvl7pPr marL="4388857" indent="0" algn="ctr">
              <a:buNone/>
              <a:defRPr>
                <a:solidFill>
                  <a:schemeClr val="tx1">
                    <a:tint val="75000"/>
                  </a:schemeClr>
                </a:solidFill>
              </a:defRPr>
            </a:lvl7pPr>
            <a:lvl8pPr marL="5120333" indent="0" algn="ctr">
              <a:buNone/>
              <a:defRPr>
                <a:solidFill>
                  <a:schemeClr val="tx1">
                    <a:tint val="75000"/>
                  </a:schemeClr>
                </a:solidFill>
              </a:defRPr>
            </a:lvl8pPr>
            <a:lvl9pPr marL="58518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31520" y="7627621"/>
            <a:ext cx="3413760" cy="438150"/>
          </a:xfrm>
          <a:prstGeom prst="rect">
            <a:avLst/>
          </a:prstGeom>
        </p:spPr>
        <p:txBody>
          <a:bodyPr lIns="124358" tIns="62179" rIns="124358" bIns="62179"/>
          <a:lstStyle/>
          <a:p>
            <a:pPr defTabSz="1096244" fontAlgn="base">
              <a:spcBef>
                <a:spcPct val="0"/>
              </a:spcBef>
              <a:spcAft>
                <a:spcPct val="0"/>
              </a:spcAft>
            </a:pPr>
            <a:fld id="{2777A7C5-7A98-4C24-B352-871299042A15}" type="datetimeFigureOut">
              <a:rPr lang="en-US" sz="2118" smtClean="0">
                <a:solidFill>
                  <a:srgbClr val="505050"/>
                </a:solidFill>
                <a:ea typeface="MS PGothic" panose="020B0600070205080204" pitchFamily="34" charset="-128"/>
              </a:rPr>
              <a:pPr defTabSz="1096244" fontAlgn="base">
                <a:spcBef>
                  <a:spcPct val="0"/>
                </a:spcBef>
                <a:spcAft>
                  <a:spcPct val="0"/>
                </a:spcAft>
              </a:pPr>
              <a:t>2/20/2014</a:t>
            </a:fld>
            <a:endParaRPr lang="en-US" sz="2118">
              <a:solidFill>
                <a:srgbClr val="505050"/>
              </a:solidFill>
              <a:ea typeface="MS PGothic" panose="020B0600070205080204" pitchFamily="34" charset="-128"/>
            </a:endParaRPr>
          </a:p>
        </p:txBody>
      </p:sp>
      <p:sp>
        <p:nvSpPr>
          <p:cNvPr id="5" name="Footer Placeholder 4"/>
          <p:cNvSpPr>
            <a:spLocks noGrp="1"/>
          </p:cNvSpPr>
          <p:nvPr>
            <p:ph type="ftr" sz="quarter" idx="11"/>
          </p:nvPr>
        </p:nvSpPr>
        <p:spPr>
          <a:xfrm>
            <a:off x="4998721" y="7627621"/>
            <a:ext cx="4632960" cy="438150"/>
          </a:xfrm>
          <a:prstGeom prst="rect">
            <a:avLst/>
          </a:prstGeom>
        </p:spPr>
        <p:txBody>
          <a:bodyPr lIns="124358" tIns="62179" rIns="124358" bIns="62179"/>
          <a:lstStyle/>
          <a:p>
            <a:pPr defTabSz="1096244" fontAlgn="base">
              <a:spcBef>
                <a:spcPct val="0"/>
              </a:spcBef>
              <a:spcAft>
                <a:spcPct val="0"/>
              </a:spcAft>
            </a:pPr>
            <a:endParaRPr lang="en-US" sz="2118">
              <a:solidFill>
                <a:srgbClr val="505050"/>
              </a:solidFill>
              <a:ea typeface="MS PGothic" panose="020B0600070205080204" pitchFamily="34" charset="-128"/>
            </a:endParaRPr>
          </a:p>
        </p:txBody>
      </p:sp>
      <p:sp>
        <p:nvSpPr>
          <p:cNvPr id="6" name="Slide Number Placeholder 5"/>
          <p:cNvSpPr>
            <a:spLocks noGrp="1"/>
          </p:cNvSpPr>
          <p:nvPr>
            <p:ph type="sldNum" sz="quarter" idx="12"/>
          </p:nvPr>
        </p:nvSpPr>
        <p:spPr>
          <a:xfrm>
            <a:off x="10485120" y="7627621"/>
            <a:ext cx="3413760" cy="438150"/>
          </a:xfrm>
          <a:prstGeom prst="rect">
            <a:avLst/>
          </a:prstGeom>
        </p:spPr>
        <p:txBody>
          <a:bodyPr lIns="124358" tIns="62179" rIns="124358" bIns="62179"/>
          <a:lstStyle/>
          <a:p>
            <a:pPr defTabSz="1096244" fontAlgn="base">
              <a:spcBef>
                <a:spcPct val="0"/>
              </a:spcBef>
              <a:spcAft>
                <a:spcPct val="0"/>
              </a:spcAft>
            </a:pPr>
            <a:fld id="{BB9B2FE3-E53C-4C51-83ED-F8CFE6FEBC88}" type="slidenum">
              <a:rPr lang="en-US" sz="2118" smtClean="0">
                <a:solidFill>
                  <a:srgbClr val="505050"/>
                </a:solidFill>
                <a:ea typeface="MS PGothic" panose="020B0600070205080204" pitchFamily="34" charset="-128"/>
              </a:rPr>
              <a:pPr defTabSz="1096244" fontAlgn="base">
                <a:spcBef>
                  <a:spcPct val="0"/>
                </a:spcBef>
                <a:spcAft>
                  <a:spcPct val="0"/>
                </a:spcAft>
              </a:pPr>
              <a:t>‹#›</a:t>
            </a:fld>
            <a:endParaRPr lang="en-US" sz="2118">
              <a:solidFill>
                <a:srgbClr val="505050"/>
              </a:solidFill>
              <a:ea typeface="MS PGothic" panose="020B0600070205080204" pitchFamily="34" charset="-128"/>
            </a:endParaRPr>
          </a:p>
        </p:txBody>
      </p:sp>
    </p:spTree>
    <p:extLst>
      <p:ext uri="{BB962C8B-B14F-4D97-AF65-F5344CB8AC3E}">
        <p14:creationId xmlns:p14="http://schemas.microsoft.com/office/powerpoint/2010/main" val="1850830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098" y="3383525"/>
            <a:ext cx="13382301" cy="1462554"/>
          </a:xfrm>
        </p:spPr>
        <p:txBody>
          <a:bodyPr anchor="b" anchorCtr="0"/>
          <a:lstStyle>
            <a:lvl1pPr>
              <a:defRPr sz="10588" spc="-36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0783704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098" y="274321"/>
            <a:ext cx="13382301" cy="73127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623098" y="1737362"/>
            <a:ext cx="13382301" cy="2321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10"/>
          <p:cNvGrpSpPr>
            <a:grpSpLocks/>
          </p:cNvGrpSpPr>
          <p:nvPr userDrawn="1"/>
        </p:nvGrpSpPr>
        <p:grpSpPr bwMode="auto">
          <a:xfrm>
            <a:off x="1" y="6815663"/>
            <a:ext cx="14660281" cy="1427012"/>
            <a:chOff x="0" y="5792009"/>
            <a:chExt cx="12462193" cy="1213141"/>
          </a:xfrm>
        </p:grpSpPr>
        <p:sp>
          <p:nvSpPr>
            <p:cNvPr id="10" name="Rectangle 9"/>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97808"/>
                </a:solidFill>
                <a:latin typeface="Verdana" charset="0"/>
                <a:ea typeface="ＭＳ Ｐゴシック" charset="0"/>
                <a:cs typeface="Verdana" charset="0"/>
              </a:endParaRPr>
            </a:p>
          </p:txBody>
        </p:sp>
        <p:sp>
          <p:nvSpPr>
            <p:cNvPr id="11" name="Rectangle 10"/>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1097278">
                <a:lnSpc>
                  <a:spcPct val="90000"/>
                </a:lnSpc>
                <a:spcAft>
                  <a:spcPts val="706"/>
                </a:spcAft>
                <a:defRPr/>
              </a:pPr>
              <a:endParaRPr lang="en-US" sz="1176" b="1">
                <a:solidFill>
                  <a:srgbClr val="FFFFFF"/>
                </a:solidFill>
                <a:latin typeface="Verdana" charset="0"/>
                <a:ea typeface="ＭＳ Ｐゴシック" charset="0"/>
                <a:cs typeface="Verdana" charset="0"/>
              </a:endParaRPr>
            </a:p>
          </p:txBody>
        </p:sp>
        <p:pic>
          <p:nvPicPr>
            <p:cNvPr id="12" name="Picture 15"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2802067" y="349283"/>
            <a:ext cx="1501512" cy="32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65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1" y="1440182"/>
            <a:ext cx="6461759" cy="3606745"/>
          </a:xfrm>
        </p:spPr>
        <p:txBody>
          <a:bodyPr/>
          <a:lstStyle>
            <a:lvl1pPr>
              <a:defRPr sz="4470"/>
            </a:lvl1pPr>
            <a:lvl2pPr>
              <a:defRPr sz="3882"/>
            </a:lvl2pPr>
            <a:lvl3pPr>
              <a:defRPr sz="3176"/>
            </a:lvl3pPr>
            <a:lvl4pPr>
              <a:defRPr sz="2823"/>
            </a:lvl4pPr>
            <a:lvl5pPr>
              <a:defRPr sz="2823"/>
            </a:lvl5pPr>
            <a:lvl6pPr>
              <a:defRPr sz="2823"/>
            </a:lvl6pPr>
            <a:lvl7pPr>
              <a:defRPr sz="2823"/>
            </a:lvl7pPr>
            <a:lvl8pPr>
              <a:defRPr sz="2823"/>
            </a:lvl8pPr>
            <a:lvl9pPr>
              <a:defRPr sz="28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440182"/>
            <a:ext cx="6461759" cy="3606745"/>
          </a:xfrm>
        </p:spPr>
        <p:txBody>
          <a:bodyPr/>
          <a:lstStyle>
            <a:lvl1pPr>
              <a:defRPr sz="4470"/>
            </a:lvl1pPr>
            <a:lvl2pPr>
              <a:defRPr sz="3882"/>
            </a:lvl2pPr>
            <a:lvl3pPr>
              <a:defRPr sz="3176"/>
            </a:lvl3pPr>
            <a:lvl4pPr>
              <a:defRPr sz="2823"/>
            </a:lvl4pPr>
            <a:lvl5pPr>
              <a:defRPr sz="2823"/>
            </a:lvl5pPr>
            <a:lvl6pPr>
              <a:defRPr sz="2823"/>
            </a:lvl6pPr>
            <a:lvl7pPr>
              <a:defRPr sz="2823"/>
            </a:lvl7pPr>
            <a:lvl8pPr>
              <a:defRPr sz="2823"/>
            </a:lvl8pPr>
            <a:lvl9pPr>
              <a:defRPr sz="28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31520" y="7627621"/>
            <a:ext cx="3413760" cy="438150"/>
          </a:xfrm>
          <a:prstGeom prst="rect">
            <a:avLst/>
          </a:prstGeom>
        </p:spPr>
        <p:txBody>
          <a:bodyPr lIns="124358" tIns="62179" rIns="124358" bIns="62179"/>
          <a:lstStyle/>
          <a:p>
            <a:pPr defTabSz="1096244" fontAlgn="base">
              <a:spcBef>
                <a:spcPct val="0"/>
              </a:spcBef>
              <a:spcAft>
                <a:spcPct val="0"/>
              </a:spcAft>
            </a:pPr>
            <a:fld id="{2777A7C5-7A98-4C24-B352-871299042A15}" type="datetimeFigureOut">
              <a:rPr lang="en-US" sz="2118" smtClean="0">
                <a:solidFill>
                  <a:srgbClr val="505050"/>
                </a:solidFill>
                <a:ea typeface="MS PGothic" panose="020B0600070205080204" pitchFamily="34" charset="-128"/>
              </a:rPr>
              <a:pPr defTabSz="1096244" fontAlgn="base">
                <a:spcBef>
                  <a:spcPct val="0"/>
                </a:spcBef>
                <a:spcAft>
                  <a:spcPct val="0"/>
                </a:spcAft>
              </a:pPr>
              <a:t>2/20/2014</a:t>
            </a:fld>
            <a:endParaRPr lang="en-US" sz="2118">
              <a:solidFill>
                <a:srgbClr val="505050"/>
              </a:solidFill>
              <a:ea typeface="MS PGothic" panose="020B0600070205080204" pitchFamily="34" charset="-128"/>
            </a:endParaRPr>
          </a:p>
        </p:txBody>
      </p:sp>
      <p:sp>
        <p:nvSpPr>
          <p:cNvPr id="6" name="Footer Placeholder 5"/>
          <p:cNvSpPr>
            <a:spLocks noGrp="1"/>
          </p:cNvSpPr>
          <p:nvPr>
            <p:ph type="ftr" sz="quarter" idx="11"/>
          </p:nvPr>
        </p:nvSpPr>
        <p:spPr>
          <a:xfrm>
            <a:off x="4998721" y="7627621"/>
            <a:ext cx="4632960" cy="438150"/>
          </a:xfrm>
          <a:prstGeom prst="rect">
            <a:avLst/>
          </a:prstGeom>
        </p:spPr>
        <p:txBody>
          <a:bodyPr lIns="124358" tIns="62179" rIns="124358" bIns="62179"/>
          <a:lstStyle/>
          <a:p>
            <a:pPr defTabSz="1096244" fontAlgn="base">
              <a:spcBef>
                <a:spcPct val="0"/>
              </a:spcBef>
              <a:spcAft>
                <a:spcPct val="0"/>
              </a:spcAft>
            </a:pPr>
            <a:endParaRPr lang="en-US" sz="2118">
              <a:solidFill>
                <a:srgbClr val="505050"/>
              </a:solidFill>
              <a:ea typeface="MS PGothic" panose="020B0600070205080204" pitchFamily="34" charset="-128"/>
            </a:endParaRPr>
          </a:p>
        </p:txBody>
      </p:sp>
      <p:sp>
        <p:nvSpPr>
          <p:cNvPr id="7" name="Slide Number Placeholder 6"/>
          <p:cNvSpPr>
            <a:spLocks noGrp="1"/>
          </p:cNvSpPr>
          <p:nvPr>
            <p:ph type="sldNum" sz="quarter" idx="12"/>
          </p:nvPr>
        </p:nvSpPr>
        <p:spPr>
          <a:xfrm>
            <a:off x="10485120" y="7627621"/>
            <a:ext cx="3413760" cy="438150"/>
          </a:xfrm>
          <a:prstGeom prst="rect">
            <a:avLst/>
          </a:prstGeom>
        </p:spPr>
        <p:txBody>
          <a:bodyPr lIns="124358" tIns="62179" rIns="124358" bIns="62179"/>
          <a:lstStyle/>
          <a:p>
            <a:pPr defTabSz="1096244" fontAlgn="base">
              <a:spcBef>
                <a:spcPct val="0"/>
              </a:spcBef>
              <a:spcAft>
                <a:spcPct val="0"/>
              </a:spcAft>
            </a:pPr>
            <a:fld id="{BB9B2FE3-E53C-4C51-83ED-F8CFE6FEBC88}" type="slidenum">
              <a:rPr lang="en-US" sz="2118" smtClean="0">
                <a:solidFill>
                  <a:srgbClr val="505050"/>
                </a:solidFill>
                <a:ea typeface="MS PGothic" panose="020B0600070205080204" pitchFamily="34" charset="-128"/>
              </a:rPr>
              <a:pPr defTabSz="1096244" fontAlgn="base">
                <a:spcBef>
                  <a:spcPct val="0"/>
                </a:spcBef>
                <a:spcAft>
                  <a:spcPct val="0"/>
                </a:spcAft>
              </a:pPr>
              <a:t>‹#›</a:t>
            </a:fld>
            <a:endParaRPr lang="en-US" sz="2118">
              <a:solidFill>
                <a:srgbClr val="505050"/>
              </a:solidFill>
              <a:ea typeface="MS PGothic" panose="020B0600070205080204" pitchFamily="34" charset="-128"/>
            </a:endParaRPr>
          </a:p>
        </p:txBody>
      </p:sp>
    </p:spTree>
    <p:extLst>
      <p:ext uri="{BB962C8B-B14F-4D97-AF65-F5344CB8AC3E}">
        <p14:creationId xmlns:p14="http://schemas.microsoft.com/office/powerpoint/2010/main" val="3424303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537018" y="4297683"/>
            <a:ext cx="13546505" cy="1920241"/>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09670" tIns="54836" rIns="109670" bIns="54836" numCol="1" rtlCol="0" anchor="ctr" anchorCtr="0" compatLnSpc="1">
            <a:prstTxWarp prst="textNoShape">
              <a:avLst/>
            </a:prstTxWarp>
          </a:bodyPr>
          <a:lstStyle/>
          <a:p>
            <a:pPr algn="ctr" defTabSz="1096372" fontAlgn="base">
              <a:spcBef>
                <a:spcPct val="0"/>
              </a:spcBef>
              <a:spcAft>
                <a:spcPct val="0"/>
              </a:spcAft>
            </a:pPr>
            <a:endParaRPr lang="en-US" sz="264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7017" y="7232403"/>
            <a:ext cx="13353718" cy="816121"/>
          </a:xfrm>
          <a:prstGeom prst="rect">
            <a:avLst/>
          </a:prstGeom>
          <a:noFill/>
          <a:ln w="9525">
            <a:noFill/>
            <a:miter lim="800000"/>
            <a:headEnd/>
            <a:tailEnd/>
          </a:ln>
        </p:spPr>
        <p:txBody>
          <a:bodyPr wrap="square">
            <a:spAutoFit/>
          </a:bodyPr>
          <a:lstStyle/>
          <a:p>
            <a:pPr marL="0" lvl="1" indent="-9338" defTabSz="1096732" fontAlgn="base">
              <a:spcBef>
                <a:spcPct val="0"/>
              </a:spcBef>
              <a:spcAft>
                <a:spcPct val="0"/>
              </a:spcAft>
              <a:defRPr/>
            </a:pPr>
            <a:r>
              <a:rPr lang="en-US" sz="1176"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1187126" y="4288315"/>
            <a:ext cx="4737138" cy="1929608"/>
          </a:xfrm>
          <a:prstGeom prst="rect">
            <a:avLst/>
          </a:prstGeom>
        </p:spPr>
      </p:pic>
    </p:spTree>
    <p:extLst>
      <p:ext uri="{BB962C8B-B14F-4D97-AF65-F5344CB8AC3E}">
        <p14:creationId xmlns:p14="http://schemas.microsoft.com/office/powerpoint/2010/main" val="411738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4630400" cy="8229600"/>
          </a:xfrm>
          <a:prstGeom prst="rect">
            <a:avLst/>
          </a:prstGeom>
          <a:noFill/>
        </p:spPr>
        <p:txBody>
          <a:bodyPr lIns="329227" tIns="329227" rIns="329227">
            <a:noAutofit/>
          </a:bodyPr>
          <a:lstStyle>
            <a:lvl1pPr marL="0" indent="0">
              <a:buNone/>
              <a:defRPr sz="29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615116" y="1103947"/>
            <a:ext cx="6030078" cy="602170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84099" tIns="1042555" rIns="1481525" bIns="1042555" numCol="1" anchor="ctr" anchorCtr="0" compatLnSpc="1">
            <a:prstTxWarp prst="textNoShape">
              <a:avLst/>
            </a:prstTxWarp>
            <a:noAutofit/>
          </a:bodyPr>
          <a:lstStyle>
            <a:lvl1pPr algn="l">
              <a:defRPr lang="en-US" sz="7200" b="0" kern="1200" cap="none" spc="-24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1097426"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514673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15116" y="1107167"/>
            <a:ext cx="6030078" cy="6018486"/>
          </a:xfrm>
          <a:prstGeom prst="rect">
            <a:avLst/>
          </a:prstGeom>
          <a:noFill/>
          <a:ln>
            <a:noFill/>
          </a:ln>
          <a:extLst/>
        </p:spPr>
        <p:txBody>
          <a:bodyPr vert="horz" wrap="square" lIns="384099" tIns="1042555" rIns="1481525" bIns="1042555" numCol="1" rtlCol="0" anchor="ctr" anchorCtr="0" compatLnSpc="1">
            <a:prstTxWarp prst="textNoShape">
              <a:avLst/>
            </a:prstTxWarp>
            <a:noAutofit/>
          </a:bodyPr>
          <a:lstStyle>
            <a:lvl1pPr>
              <a:defRPr lang="en-US" sz="7200" spc="-240" dirty="0">
                <a:gradFill>
                  <a:gsLst>
                    <a:gs pos="100000">
                      <a:schemeClr val="accent1"/>
                    </a:gs>
                    <a:gs pos="0">
                      <a:schemeClr val="accent1"/>
                    </a:gs>
                  </a:gsLst>
                  <a:lin ang="5400000" scaled="0"/>
                </a:gradFill>
              </a:defRPr>
            </a:lvl1pPr>
          </a:lstStyle>
          <a:p>
            <a:pPr marL="0" lvl="0" indent="0" defTabSz="1097426"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7311389" y="5113222"/>
            <a:ext cx="6699725" cy="1196635"/>
          </a:xfrm>
        </p:spPr>
        <p:txBody>
          <a:bodyPr>
            <a:spAutoFit/>
          </a:bodyPr>
          <a:lstStyle>
            <a:lvl1pPr marL="0" indent="0" algn="l">
              <a:lnSpc>
                <a:spcPct val="90000"/>
              </a:lnSpc>
              <a:spcBef>
                <a:spcPts val="0"/>
              </a:spcBef>
              <a:buNone/>
              <a:defRPr lang="en-US" sz="4300" kern="1200" spc="-85" baseline="0" dirty="0">
                <a:gradFill>
                  <a:gsLst>
                    <a:gs pos="100000">
                      <a:schemeClr val="bg1"/>
                    </a:gs>
                    <a:gs pos="0">
                      <a:schemeClr val="bg1"/>
                    </a:gs>
                  </a:gsLst>
                  <a:lin ang="5400000" scaled="0"/>
                </a:gradFill>
                <a:latin typeface="+mj-lt"/>
                <a:ea typeface="+mn-ea"/>
                <a:cs typeface="+mn-cs"/>
              </a:defRPr>
            </a:lvl1pPr>
            <a:lvl2pPr marL="548691" indent="0" algn="ctr">
              <a:buNone/>
              <a:defRPr>
                <a:solidFill>
                  <a:schemeClr val="tx1">
                    <a:tint val="75000"/>
                  </a:schemeClr>
                </a:solidFill>
              </a:defRPr>
            </a:lvl2pPr>
            <a:lvl3pPr marL="1097382" indent="0" algn="ctr">
              <a:buNone/>
              <a:defRPr>
                <a:solidFill>
                  <a:schemeClr val="tx1">
                    <a:tint val="75000"/>
                  </a:schemeClr>
                </a:solidFill>
              </a:defRPr>
            </a:lvl3pPr>
            <a:lvl4pPr marL="1646074" indent="0" algn="ctr">
              <a:buNone/>
              <a:defRPr>
                <a:solidFill>
                  <a:schemeClr val="tx1">
                    <a:tint val="75000"/>
                  </a:schemeClr>
                </a:solidFill>
              </a:defRPr>
            </a:lvl4pPr>
            <a:lvl5pPr marL="2194765" indent="0" algn="ctr">
              <a:buNone/>
              <a:defRPr>
                <a:solidFill>
                  <a:schemeClr val="tx1">
                    <a:tint val="75000"/>
                  </a:schemeClr>
                </a:solidFill>
              </a:defRPr>
            </a:lvl5pPr>
            <a:lvl6pPr marL="2743456" indent="0" algn="ctr">
              <a:buNone/>
              <a:defRPr>
                <a:solidFill>
                  <a:schemeClr val="tx1">
                    <a:tint val="75000"/>
                  </a:schemeClr>
                </a:solidFill>
              </a:defRPr>
            </a:lvl6pPr>
            <a:lvl7pPr marL="3292147" indent="0" algn="ctr">
              <a:buNone/>
              <a:defRPr>
                <a:solidFill>
                  <a:schemeClr val="tx1">
                    <a:tint val="75000"/>
                  </a:schemeClr>
                </a:solidFill>
              </a:defRPr>
            </a:lvl7pPr>
            <a:lvl8pPr marL="3840838" indent="0" algn="ctr">
              <a:buNone/>
              <a:defRPr>
                <a:solidFill>
                  <a:schemeClr val="tx1">
                    <a:tint val="75000"/>
                  </a:schemeClr>
                </a:solidFill>
              </a:defRPr>
            </a:lvl8pPr>
            <a:lvl9pPr marL="4389530" indent="0" algn="ctr">
              <a:buNone/>
              <a:defRPr>
                <a:solidFill>
                  <a:schemeClr val="tx1">
                    <a:tint val="75000"/>
                  </a:schemeClr>
                </a:solidFill>
              </a:defRPr>
            </a:lvl9pPr>
          </a:lstStyle>
          <a:p>
            <a:pPr marL="0" marR="0" lvl="0" indent="0" algn="l" defTabSz="1097382"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7311389" y="1304856"/>
            <a:ext cx="6699725" cy="3323987"/>
          </a:xfrm>
        </p:spPr>
        <p:txBody>
          <a:bodyPr wrap="square" anchor="b">
            <a:spAutoFit/>
          </a:bodyPr>
          <a:lstStyle>
            <a:lvl1pPr marL="0" indent="0">
              <a:buNone/>
              <a:defRPr sz="8000" spc="-181">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1131214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098" y="274320"/>
            <a:ext cx="13382301" cy="908557"/>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623098" y="1737359"/>
            <a:ext cx="13382301" cy="2452363"/>
          </a:xfrm>
          <a:prstGeom prst="rect">
            <a:avLst/>
          </a:prstGeom>
        </p:spPr>
        <p:txBody>
          <a:bodyPr/>
          <a:lstStyle>
            <a:lvl1pPr marL="341042" indent="-341042">
              <a:buFont typeface="Wingdings" pitchFamily="2" charset="2"/>
              <a:buChar char=""/>
              <a:defRPr sz="4800"/>
            </a:lvl1pPr>
            <a:lvl2pPr marL="621114" indent="-280074">
              <a:buFont typeface="Wingdings" pitchFamily="2" charset="2"/>
              <a:buChar char=""/>
              <a:defRPr spc="-61" baseline="0">
                <a:latin typeface="+mn-lt"/>
              </a:defRPr>
            </a:lvl2pPr>
            <a:lvl3pPr marL="889754" indent="-268642">
              <a:buFont typeface="Wingdings" pitchFamily="2" charset="2"/>
              <a:buChar char=""/>
              <a:tabLst/>
              <a:defRPr spc="-61" baseline="0">
                <a:latin typeface="+mn-lt"/>
              </a:defRPr>
            </a:lvl3pPr>
            <a:lvl4pPr marL="1097426" indent="-207674">
              <a:buFont typeface="Wingdings" pitchFamily="2" charset="2"/>
              <a:buChar char=""/>
              <a:defRPr spc="-61" baseline="0">
                <a:latin typeface="+mn-lt"/>
              </a:defRPr>
            </a:lvl4pPr>
            <a:lvl5pPr marL="1305099" indent="-207674">
              <a:buFont typeface="Wingdings" pitchFamily="2" charset="2"/>
              <a:buChar char=""/>
              <a:tabLst/>
              <a:defRPr spc="-6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23098" y="1737359"/>
            <a:ext cx="13382301" cy="2371112"/>
          </a:xfrm>
          <a:prstGeom prst="rect">
            <a:avLst/>
          </a:prstGeom>
        </p:spPr>
        <p:txBody>
          <a:bodyPr/>
          <a:lstStyle>
            <a:lvl1pPr marL="0" indent="0">
              <a:spcBef>
                <a:spcPts val="2880"/>
              </a:spcBef>
              <a:buNone/>
              <a:defRPr sz="4800">
                <a:gradFill>
                  <a:gsLst>
                    <a:gs pos="100000">
                      <a:schemeClr val="tx2"/>
                    </a:gs>
                    <a:gs pos="0">
                      <a:schemeClr val="tx2"/>
                    </a:gs>
                  </a:gsLst>
                  <a:lin ang="5400000" scaled="0"/>
                </a:gradFill>
                <a:latin typeface="+mj-lt"/>
              </a:defRPr>
            </a:lvl1pPr>
            <a:lvl2pPr marL="0" indent="0">
              <a:buNone/>
              <a:defRPr sz="2400" spc="-61" baseline="0">
                <a:gradFill>
                  <a:gsLst>
                    <a:gs pos="100000">
                      <a:schemeClr val="tx1"/>
                    </a:gs>
                    <a:gs pos="6000">
                      <a:schemeClr val="tx1"/>
                    </a:gs>
                  </a:gsLst>
                  <a:lin ang="5400000" scaled="0"/>
                </a:gradFill>
              </a:defRPr>
            </a:lvl2pPr>
            <a:lvl3pPr marL="278166" indent="0">
              <a:buNone/>
              <a:defRPr sz="2400" spc="-61" baseline="0">
                <a:gradFill>
                  <a:gsLst>
                    <a:gs pos="100000">
                      <a:schemeClr val="tx1"/>
                    </a:gs>
                    <a:gs pos="6000">
                      <a:schemeClr val="tx1"/>
                    </a:gs>
                  </a:gsLst>
                  <a:lin ang="5400000" scaled="0"/>
                </a:gradFill>
              </a:defRPr>
            </a:lvl3pPr>
            <a:lvl4pPr marL="548714" indent="0">
              <a:buNone/>
              <a:defRPr sz="2400" spc="-61" baseline="0">
                <a:gradFill>
                  <a:gsLst>
                    <a:gs pos="100000">
                      <a:schemeClr val="tx1"/>
                    </a:gs>
                    <a:gs pos="6000">
                      <a:schemeClr val="tx1"/>
                    </a:gs>
                  </a:gsLst>
                  <a:lin ang="5400000" scaled="0"/>
                </a:gradFill>
              </a:defRPr>
            </a:lvl4pPr>
            <a:lvl5pPr marL="832597" indent="0">
              <a:buNone/>
              <a:defRPr sz="2400" spc="-6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098" y="274320"/>
            <a:ext cx="13382301" cy="90855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625003" y="1737362"/>
            <a:ext cx="13386112" cy="246713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36" r:id="rId1"/>
    <p:sldLayoutId id="2147484140" r:id="rId2"/>
    <p:sldLayoutId id="2147484142" r:id="rId3"/>
    <p:sldLayoutId id="2147484139" r:id="rId4"/>
    <p:sldLayoutId id="2147484141" r:id="rId5"/>
    <p:sldLayoutId id="2147484137" r:id="rId6"/>
    <p:sldLayoutId id="2147484138"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135" r:id="rId17"/>
    <p:sldLayoutId id="2147484096" r:id="rId18"/>
    <p:sldLayoutId id="2147484143" r:id="rId19"/>
    <p:sldLayoutId id="2147484145" r:id="rId20"/>
    <p:sldLayoutId id="2147484147" r:id="rId21"/>
    <p:sldLayoutId id="2147484148" r:id="rId22"/>
  </p:sldLayoutIdLst>
  <p:transition>
    <p:fade/>
  </p:transition>
  <p:timing>
    <p:tnLst>
      <p:par>
        <p:cTn id="1" dur="indefinite" restart="never" nodeType="tmRoot"/>
      </p:par>
    </p:tnLst>
  </p:timing>
  <p:hf hdr="0" dt="0"/>
  <p:txStyles>
    <p:titleStyle>
      <a:lvl1pPr algn="l" defTabSz="1097382" rtl="0" eaLnBrk="1" latinLnBrk="0" hangingPunct="1">
        <a:lnSpc>
          <a:spcPct val="90000"/>
        </a:lnSpc>
        <a:spcBef>
          <a:spcPct val="0"/>
        </a:spcBef>
        <a:buNone/>
        <a:defRPr lang="en-US" sz="6600" b="0" kern="1200" cap="none" spc="-12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407725" marR="0" indent="-407725" algn="l" defTabSz="1097382" rtl="0" eaLnBrk="1" fontAlgn="auto" latinLnBrk="0" hangingPunct="1">
        <a:lnSpc>
          <a:spcPct val="90000"/>
        </a:lnSpc>
        <a:spcBef>
          <a:spcPct val="20000"/>
        </a:spcBef>
        <a:spcAft>
          <a:spcPts val="0"/>
        </a:spcAft>
        <a:buClrTx/>
        <a:buSzPct val="90000"/>
        <a:buFont typeface="Arial" pitchFamily="34" charset="0"/>
        <a:buChar char="•"/>
        <a:tabLst/>
        <a:defRPr sz="4300" kern="1200" spc="-85" baseline="0">
          <a:gradFill>
            <a:gsLst>
              <a:gs pos="1250">
                <a:schemeClr val="tx1"/>
              </a:gs>
              <a:gs pos="100000">
                <a:schemeClr val="tx1"/>
              </a:gs>
            </a:gsLst>
            <a:lin ang="5400000" scaled="0"/>
          </a:gradFill>
          <a:latin typeface="+mj-lt"/>
          <a:ea typeface="+mn-ea"/>
          <a:cs typeface="+mn-cs"/>
        </a:defRPr>
      </a:lvl1pPr>
      <a:lvl2pPr marL="687797"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0" baseline="0">
          <a:gradFill>
            <a:gsLst>
              <a:gs pos="1250">
                <a:schemeClr val="tx1"/>
              </a:gs>
              <a:gs pos="100000">
                <a:schemeClr val="tx1"/>
              </a:gs>
            </a:gsLst>
            <a:lin ang="5400000" scaled="0"/>
          </a:gradFill>
          <a:latin typeface="+mn-lt"/>
          <a:ea typeface="+mn-ea"/>
          <a:cs typeface="+mn-cs"/>
        </a:defRPr>
      </a:lvl2pPr>
      <a:lvl3pPr marL="958344" marR="0" indent="-270546" algn="l" defTabSz="1097382" rtl="0" eaLnBrk="1" fontAlgn="auto" latinLnBrk="0" hangingPunct="1">
        <a:lnSpc>
          <a:spcPct val="90000"/>
        </a:lnSpc>
        <a:spcBef>
          <a:spcPct val="20000"/>
        </a:spcBef>
        <a:spcAft>
          <a:spcPts val="0"/>
        </a:spcAft>
        <a:buClrTx/>
        <a:buSzPct val="90000"/>
        <a:buFont typeface="Wingdings" pitchFamily="2" charset="2"/>
        <a:buChar char=""/>
        <a:tabLst>
          <a:tab pos="958344" algn="l"/>
        </a:tabLst>
        <a:defRPr sz="2900" kern="1200" spc="0" baseline="0">
          <a:gradFill>
            <a:gsLst>
              <a:gs pos="1250">
                <a:schemeClr val="tx1"/>
              </a:gs>
              <a:gs pos="100000">
                <a:schemeClr val="tx1"/>
              </a:gs>
            </a:gsLst>
            <a:lin ang="5400000" scaled="0"/>
          </a:gradFill>
          <a:latin typeface="+mn-lt"/>
          <a:ea typeface="+mn-ea"/>
          <a:cs typeface="+mn-cs"/>
        </a:defRPr>
      </a:lvl3pPr>
      <a:lvl4pPr marL="1236510" marR="0" indent="-278166"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507056" marR="0" indent="-270546" algn="l" defTabSz="1097382" rtl="0" eaLnBrk="1" fontAlgn="auto" latinLnBrk="0" hangingPunct="1">
        <a:lnSpc>
          <a:spcPct val="90000"/>
        </a:lnSpc>
        <a:spcBef>
          <a:spcPct val="20000"/>
        </a:spcBef>
        <a:spcAft>
          <a:spcPts val="0"/>
        </a:spcAft>
        <a:buClrTx/>
        <a:buSzPct val="90000"/>
        <a:buFont typeface="Wingdings" pitchFamily="2" charset="2"/>
        <a:buChar char=""/>
        <a:tabLst>
          <a:tab pos="1507056" algn="l"/>
        </a:tabLst>
        <a:defRPr sz="2400" kern="1200" spc="0"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382" rtl="0" eaLnBrk="1" latinLnBrk="0" hangingPunct="1">
        <a:defRPr sz="2200" kern="1200">
          <a:solidFill>
            <a:schemeClr val="tx1"/>
          </a:solidFill>
          <a:latin typeface="+mn-lt"/>
          <a:ea typeface="+mn-ea"/>
          <a:cs typeface="+mn-cs"/>
        </a:defRPr>
      </a:lvl1pPr>
      <a:lvl2pPr marL="548691" algn="l" defTabSz="1097382" rtl="0" eaLnBrk="1" latinLnBrk="0" hangingPunct="1">
        <a:defRPr sz="2200" kern="1200">
          <a:solidFill>
            <a:schemeClr val="tx1"/>
          </a:solidFill>
          <a:latin typeface="+mn-lt"/>
          <a:ea typeface="+mn-ea"/>
          <a:cs typeface="+mn-cs"/>
        </a:defRPr>
      </a:lvl2pPr>
      <a:lvl3pPr marL="1097382" algn="l" defTabSz="1097382" rtl="0" eaLnBrk="1" latinLnBrk="0" hangingPunct="1">
        <a:defRPr sz="2200" kern="1200">
          <a:solidFill>
            <a:schemeClr val="tx1"/>
          </a:solidFill>
          <a:latin typeface="+mn-lt"/>
          <a:ea typeface="+mn-ea"/>
          <a:cs typeface="+mn-cs"/>
        </a:defRPr>
      </a:lvl3pPr>
      <a:lvl4pPr marL="1646074" algn="l" defTabSz="1097382" rtl="0" eaLnBrk="1" latinLnBrk="0" hangingPunct="1">
        <a:defRPr sz="2200" kern="1200">
          <a:solidFill>
            <a:schemeClr val="tx1"/>
          </a:solidFill>
          <a:latin typeface="+mn-lt"/>
          <a:ea typeface="+mn-ea"/>
          <a:cs typeface="+mn-cs"/>
        </a:defRPr>
      </a:lvl4pPr>
      <a:lvl5pPr marL="2194765" algn="l" defTabSz="1097382" rtl="0" eaLnBrk="1" latinLnBrk="0" hangingPunct="1">
        <a:defRPr sz="2200" kern="1200">
          <a:solidFill>
            <a:schemeClr val="tx1"/>
          </a:solidFill>
          <a:latin typeface="+mn-lt"/>
          <a:ea typeface="+mn-ea"/>
          <a:cs typeface="+mn-cs"/>
        </a:defRPr>
      </a:lvl5pPr>
      <a:lvl6pPr marL="2743456" algn="l" defTabSz="1097382" rtl="0" eaLnBrk="1" latinLnBrk="0" hangingPunct="1">
        <a:defRPr sz="2200" kern="1200">
          <a:solidFill>
            <a:schemeClr val="tx1"/>
          </a:solidFill>
          <a:latin typeface="+mn-lt"/>
          <a:ea typeface="+mn-ea"/>
          <a:cs typeface="+mn-cs"/>
        </a:defRPr>
      </a:lvl6pPr>
      <a:lvl7pPr marL="3292147" algn="l" defTabSz="1097382" rtl="0" eaLnBrk="1" latinLnBrk="0" hangingPunct="1">
        <a:defRPr sz="2200" kern="1200">
          <a:solidFill>
            <a:schemeClr val="tx1"/>
          </a:solidFill>
          <a:latin typeface="+mn-lt"/>
          <a:ea typeface="+mn-ea"/>
          <a:cs typeface="+mn-cs"/>
        </a:defRPr>
      </a:lvl7pPr>
      <a:lvl8pPr marL="3840838" algn="l" defTabSz="1097382" rtl="0" eaLnBrk="1" latinLnBrk="0" hangingPunct="1">
        <a:defRPr sz="2200" kern="1200">
          <a:solidFill>
            <a:schemeClr val="tx1"/>
          </a:solidFill>
          <a:latin typeface="+mn-lt"/>
          <a:ea typeface="+mn-ea"/>
          <a:cs typeface="+mn-cs"/>
        </a:defRPr>
      </a:lvl8pPr>
      <a:lvl9pPr marL="4389530" algn="l" defTabSz="1097382"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088" y="347414"/>
            <a:ext cx="13986094" cy="1079598"/>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23087" y="1427013"/>
            <a:ext cx="13984227" cy="232198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4836059"/>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 id="2147484168" r:id="rId19"/>
    <p:sldLayoutId id="2147484169" r:id="rId20"/>
    <p:sldLayoutId id="2147484170" r:id="rId21"/>
    <p:sldLayoutId id="2147484171" r:id="rId22"/>
    <p:sldLayoutId id="2147484172" r:id="rId23"/>
    <p:sldLayoutId id="2147484173" r:id="rId24"/>
    <p:sldLayoutId id="2147484174" r:id="rId25"/>
    <p:sldLayoutId id="2147484175" r:id="rId26"/>
    <p:sldLayoutId id="2147484176" r:id="rId27"/>
    <p:sldLayoutId id="2147484177" r:id="rId28"/>
    <p:sldLayoutId id="2147484178" r:id="rId29"/>
    <p:sldLayoutId id="2147484179" r:id="rId30"/>
    <p:sldLayoutId id="2147484180" r:id="rId31"/>
    <p:sldLayoutId id="2147484181" r:id="rId32"/>
  </p:sldLayoutIdLst>
  <p:transition>
    <p:fade/>
  </p:transition>
  <p:timing>
    <p:tnLst>
      <p:par>
        <p:cTn id="1" dur="indefinite" restart="never" nodeType="tmRoot"/>
      </p:par>
    </p:tnLst>
  </p:timing>
  <p:txStyles>
    <p:titleStyle>
      <a:lvl1pPr algn="l" defTabSz="1096244" rtl="0" fontAlgn="base">
        <a:lnSpc>
          <a:spcPct val="90000"/>
        </a:lnSpc>
        <a:spcBef>
          <a:spcPct val="0"/>
        </a:spcBef>
        <a:spcAft>
          <a:spcPct val="0"/>
        </a:spcAft>
        <a:defRPr lang="en-US" sz="6353" kern="1200" spc="-120"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2pPr>
      <a:lvl3pPr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3pPr>
      <a:lvl4pPr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4pPr>
      <a:lvl5pPr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5pPr>
      <a:lvl6pPr marL="537850"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6pPr>
      <a:lvl7pPr marL="1075700"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7pPr>
      <a:lvl8pPr marL="1613550"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8pPr>
      <a:lvl9pPr marL="2151400" algn="l" defTabSz="1096244" rtl="0" fontAlgn="base">
        <a:lnSpc>
          <a:spcPct val="90000"/>
        </a:lnSpc>
        <a:spcBef>
          <a:spcPct val="0"/>
        </a:spcBef>
        <a:spcAft>
          <a:spcPct val="0"/>
        </a:spcAft>
        <a:defRPr sz="6353">
          <a:solidFill>
            <a:schemeClr val="tx1"/>
          </a:solidFill>
          <a:latin typeface="Segoe UI Light" panose="020B0502040204020203" pitchFamily="34" charset="0"/>
          <a:ea typeface="MS PGothic" panose="020B0600070205080204" pitchFamily="34" charset="-128"/>
        </a:defRPr>
      </a:lvl9pPr>
    </p:titleStyle>
    <p:bodyStyle>
      <a:lvl1pPr marL="403388" indent="-403388" algn="l" defTabSz="1096244" rtl="0" fontAlgn="base">
        <a:lnSpc>
          <a:spcPct val="90000"/>
        </a:lnSpc>
        <a:spcBef>
          <a:spcPct val="20000"/>
        </a:spcBef>
        <a:spcAft>
          <a:spcPct val="0"/>
        </a:spcAft>
        <a:buSzPct val="90000"/>
        <a:buFont typeface="Arial" panose="020B0604020202020204" pitchFamily="34" charset="0"/>
        <a:buChar char="•"/>
        <a:defRPr sz="4706"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687253" indent="-283865" algn="l" defTabSz="1096244" rtl="0" fontAlgn="base">
        <a:lnSpc>
          <a:spcPct val="90000"/>
        </a:lnSpc>
        <a:spcBef>
          <a:spcPct val="20000"/>
        </a:spcBef>
        <a:spcAft>
          <a:spcPct val="0"/>
        </a:spcAft>
        <a:buSzPct val="90000"/>
        <a:buFont typeface="Arial" panose="020B0604020202020204" pitchFamily="34" charset="0"/>
        <a:buChar char="•"/>
        <a:defRPr sz="2823"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941238" indent="-268925" algn="l" defTabSz="1096244" rtl="0" fontAlgn="base">
        <a:lnSpc>
          <a:spcPct val="90000"/>
        </a:lnSpc>
        <a:spcBef>
          <a:spcPct val="20000"/>
        </a:spcBef>
        <a:spcAft>
          <a:spcPct val="0"/>
        </a:spcAft>
        <a:buSzPct val="90000"/>
        <a:buFont typeface="Arial" panose="020B0604020202020204" pitchFamily="34" charset="0"/>
        <a:buChar char="•"/>
        <a:defRPr sz="2353"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210163" indent="-268925" algn="l" defTabSz="1096244"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479088" indent="-268925" algn="l" defTabSz="1096244"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301751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9pPr>
    </p:bodyStyle>
    <p:otherStyle>
      <a:defPPr>
        <a:defRPr lang="en-US"/>
      </a:defPPr>
      <a:lvl1pPr marL="0" algn="l" defTabSz="1097278" rtl="0" eaLnBrk="1" latinLnBrk="0" hangingPunct="1">
        <a:defRPr sz="2118" kern="1200">
          <a:solidFill>
            <a:schemeClr val="tx1"/>
          </a:solidFill>
          <a:latin typeface="+mn-lt"/>
          <a:ea typeface="+mn-ea"/>
          <a:cs typeface="+mn-cs"/>
        </a:defRPr>
      </a:lvl1pPr>
      <a:lvl2pPr marL="548639" algn="l" defTabSz="1097278" rtl="0" eaLnBrk="1" latinLnBrk="0" hangingPunct="1">
        <a:defRPr sz="2118" kern="1200">
          <a:solidFill>
            <a:schemeClr val="tx1"/>
          </a:solidFill>
          <a:latin typeface="+mn-lt"/>
          <a:ea typeface="+mn-ea"/>
          <a:cs typeface="+mn-cs"/>
        </a:defRPr>
      </a:lvl2pPr>
      <a:lvl3pPr marL="1097278" algn="l" defTabSz="1097278" rtl="0" eaLnBrk="1" latinLnBrk="0" hangingPunct="1">
        <a:defRPr sz="2118" kern="1200">
          <a:solidFill>
            <a:schemeClr val="tx1"/>
          </a:solidFill>
          <a:latin typeface="+mn-lt"/>
          <a:ea typeface="+mn-ea"/>
          <a:cs typeface="+mn-cs"/>
        </a:defRPr>
      </a:lvl3pPr>
      <a:lvl4pPr marL="1645917" algn="l" defTabSz="1097278" rtl="0" eaLnBrk="1" latinLnBrk="0" hangingPunct="1">
        <a:defRPr sz="2118" kern="1200">
          <a:solidFill>
            <a:schemeClr val="tx1"/>
          </a:solidFill>
          <a:latin typeface="+mn-lt"/>
          <a:ea typeface="+mn-ea"/>
          <a:cs typeface="+mn-cs"/>
        </a:defRPr>
      </a:lvl4pPr>
      <a:lvl5pPr marL="2194555" algn="l" defTabSz="1097278" rtl="0" eaLnBrk="1" latinLnBrk="0" hangingPunct="1">
        <a:defRPr sz="2118" kern="1200">
          <a:solidFill>
            <a:schemeClr val="tx1"/>
          </a:solidFill>
          <a:latin typeface="+mn-lt"/>
          <a:ea typeface="+mn-ea"/>
          <a:cs typeface="+mn-cs"/>
        </a:defRPr>
      </a:lvl5pPr>
      <a:lvl6pPr marL="2743195" algn="l" defTabSz="1097278" rtl="0" eaLnBrk="1" latinLnBrk="0" hangingPunct="1">
        <a:defRPr sz="2118" kern="1200">
          <a:solidFill>
            <a:schemeClr val="tx1"/>
          </a:solidFill>
          <a:latin typeface="+mn-lt"/>
          <a:ea typeface="+mn-ea"/>
          <a:cs typeface="+mn-cs"/>
        </a:defRPr>
      </a:lvl6pPr>
      <a:lvl7pPr marL="3291833" algn="l" defTabSz="1097278" rtl="0" eaLnBrk="1" latinLnBrk="0" hangingPunct="1">
        <a:defRPr sz="2118" kern="1200">
          <a:solidFill>
            <a:schemeClr val="tx1"/>
          </a:solidFill>
          <a:latin typeface="+mn-lt"/>
          <a:ea typeface="+mn-ea"/>
          <a:cs typeface="+mn-cs"/>
        </a:defRPr>
      </a:lvl7pPr>
      <a:lvl8pPr marL="3840472" algn="l" defTabSz="1097278" rtl="0" eaLnBrk="1" latinLnBrk="0" hangingPunct="1">
        <a:defRPr sz="2118" kern="1200">
          <a:solidFill>
            <a:schemeClr val="tx1"/>
          </a:solidFill>
          <a:latin typeface="+mn-lt"/>
          <a:ea typeface="+mn-ea"/>
          <a:cs typeface="+mn-cs"/>
        </a:defRPr>
      </a:lvl8pPr>
      <a:lvl9pPr marL="4389112" algn="l" defTabSz="1097278"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vmware.com/pdf/vsphere5/r51/vsphere-51-configuration-maximums.pd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www.vmware.com/products/vsphere/buy/editions_compariso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hyperlink" Target="http://www.vmware.com/pdf/vsphere5/r51/vsphere-51-configuration-maximums.pdf"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www.vmware.com/products/vsphere/buy/editions_comparison.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3041" y="2285854"/>
            <a:ext cx="10672004" cy="1462580"/>
          </a:xfrm>
        </p:spPr>
        <p:txBody>
          <a:bodyPr/>
          <a:lstStyle/>
          <a:p>
            <a:pPr marL="1200150" indent="-1200150"/>
            <a:r>
              <a:rPr lang="en-US" dirty="0" smtClean="0"/>
              <a:t>M2: Storage &amp; </a:t>
            </a:r>
            <a:br>
              <a:rPr lang="en-US" dirty="0" smtClean="0"/>
            </a:br>
            <a:r>
              <a:rPr lang="en-US" dirty="0" smtClean="0"/>
              <a:t>Resource Management</a:t>
            </a:r>
            <a:endParaRPr lang="en-US" dirty="0"/>
          </a:p>
        </p:txBody>
      </p:sp>
      <p:sp>
        <p:nvSpPr>
          <p:cNvPr id="3" name="Text Placeholder 2"/>
          <p:cNvSpPr>
            <a:spLocks noGrp="1"/>
          </p:cNvSpPr>
          <p:nvPr>
            <p:ph type="body" sz="quarter" idx="12"/>
          </p:nvPr>
        </p:nvSpPr>
        <p:spPr/>
        <p:txBody>
          <a:bodyPr/>
          <a:lstStyle/>
          <a:p>
            <a:r>
              <a:rPr lang="en-US" smtClean="0"/>
              <a:t>Symon Perriman	Matt McSpirit</a:t>
            </a:r>
          </a:p>
          <a:p>
            <a:r>
              <a:rPr lang="en-US" smtClean="0"/>
              <a:t>Technical Evangelist	Technical Product Manager </a:t>
            </a:r>
            <a:endParaRPr lang="en-US" dirty="0"/>
          </a:p>
        </p:txBody>
      </p:sp>
      <p:pic>
        <p:nvPicPr>
          <p:cNvPr id="15363" name="Picture 11" descr="WinServer12_Blk_D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370" y="6585219"/>
            <a:ext cx="3544613" cy="40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WIndows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527" y="6588953"/>
            <a:ext cx="2050572" cy="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az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643" y="6585219"/>
            <a:ext cx="2745301" cy="40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screen">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11280487" y="6426924"/>
            <a:ext cx="3143976" cy="559817"/>
          </a:xfrm>
          <a:prstGeom prst="rect">
            <a:avLst/>
          </a:prstGeom>
        </p:spPr>
      </p:pic>
    </p:spTree>
    <p:extLst>
      <p:ext uri="{BB962C8B-B14F-4D97-AF65-F5344CB8AC3E}">
        <p14:creationId xmlns:p14="http://schemas.microsoft.com/office/powerpoint/2010/main" val="8347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8" name="Group 7"/>
          <p:cNvGrpSpPr/>
          <p:nvPr/>
        </p:nvGrpSpPr>
        <p:grpSpPr>
          <a:xfrm>
            <a:off x="2558076" y="2667000"/>
            <a:ext cx="2742011" cy="3483306"/>
            <a:chOff x="625002" y="2686050"/>
            <a:chExt cx="2742011" cy="3483306"/>
          </a:xfrm>
        </p:grpSpPr>
        <p:sp>
          <p:nvSpPr>
            <p:cNvPr id="4" name="TextBox 3"/>
            <p:cNvSpPr txBox="1"/>
            <p:nvPr/>
          </p:nvSpPr>
          <p:spPr>
            <a:xfrm>
              <a:off x="625003"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Virtual Fibre Channel</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Connect a VM directly to FC SAN without sacrificing features</a:t>
              </a:r>
            </a:p>
          </p:txBody>
        </p:sp>
        <p:pic>
          <p:nvPicPr>
            <p:cNvPr id="14" name="Picture 13"/>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625002" y="2686050"/>
              <a:ext cx="1203797" cy="120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5576878" y="2949016"/>
            <a:ext cx="2794993" cy="3201290"/>
            <a:chOff x="4120054" y="2968066"/>
            <a:chExt cx="2794993" cy="3201290"/>
          </a:xfrm>
        </p:grpSpPr>
        <p:sp>
          <p:nvSpPr>
            <p:cNvPr id="5" name="TextBox 4"/>
            <p:cNvSpPr txBox="1"/>
            <p:nvPr/>
          </p:nvSpPr>
          <p:spPr>
            <a:xfrm>
              <a:off x="4173037"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Native 4K Disk Support</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Take advantage of enhanced density and reliability</a:t>
              </a:r>
            </a:p>
          </p:txBody>
        </p:sp>
        <p:grpSp>
          <p:nvGrpSpPr>
            <p:cNvPr id="19" name="Group 18"/>
            <p:cNvGrpSpPr/>
            <p:nvPr/>
          </p:nvGrpSpPr>
          <p:grpSpPr>
            <a:xfrm>
              <a:off x="4120054" y="2968066"/>
              <a:ext cx="1721340" cy="773355"/>
              <a:chOff x="4429125" y="2127251"/>
              <a:chExt cx="1423988" cy="639762"/>
            </a:xfrm>
            <a:solidFill>
              <a:schemeClr val="tx2">
                <a:lumMod val="75000"/>
              </a:schemeClr>
            </a:solidFill>
          </p:grpSpPr>
          <p:sp>
            <p:nvSpPr>
              <p:cNvPr id="20"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 name="Group 24"/>
          <p:cNvGrpSpPr/>
          <p:nvPr/>
        </p:nvGrpSpPr>
        <p:grpSpPr>
          <a:xfrm>
            <a:off x="8739746" y="2786063"/>
            <a:ext cx="2742010" cy="3364243"/>
            <a:chOff x="7721072" y="2805113"/>
            <a:chExt cx="2742010" cy="3364243"/>
          </a:xfrm>
        </p:grpSpPr>
        <p:sp>
          <p:nvSpPr>
            <p:cNvPr id="6" name="TextBox 5"/>
            <p:cNvSpPr txBox="1"/>
            <p:nvPr/>
          </p:nvSpPr>
          <p:spPr>
            <a:xfrm>
              <a:off x="7721072"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64TB Virtual Hard Disks</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Increased capacity, protection &amp; alignment optimization</a:t>
              </a:r>
            </a:p>
          </p:txBody>
        </p:sp>
        <p:sp>
          <p:nvSpPr>
            <p:cNvPr id="23" name="Freeform 507"/>
            <p:cNvSpPr>
              <a:spLocks noEditPoints="1"/>
            </p:cNvSpPr>
            <p:nvPr/>
          </p:nvSpPr>
          <p:spPr bwMode="auto">
            <a:xfrm>
              <a:off x="7759171" y="2805113"/>
              <a:ext cx="1371005" cy="1013269"/>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29253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Triangle 35"/>
          <p:cNvSpPr/>
          <p:nvPr/>
        </p:nvSpPr>
        <p:spPr bwMode="auto">
          <a:xfrm flipH="1" flipV="1">
            <a:off x="559984" y="2944689"/>
            <a:ext cx="268931" cy="268931"/>
          </a:xfrm>
          <a:prstGeom prst="rtTriangle">
            <a:avLst/>
          </a:prstGeom>
          <a:solidFill>
            <a:srgbClr val="FFB900"/>
          </a:solidFill>
          <a:ln w="10795" cap="flat" cmpd="sng" algn="ctr">
            <a:noFill/>
            <a:prstDash val="solid"/>
            <a:headEnd type="none" w="med" len="med"/>
            <a:tailEnd type="none" w="med" len="med"/>
          </a:ln>
          <a:effectLst/>
        </p:spPr>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defRPr/>
            </a:pPr>
            <a:endParaRPr lang="en-US" sz="2400" kern="0" spc="-60" dirty="0">
              <a:gradFill>
                <a:gsLst>
                  <a:gs pos="0">
                    <a:srgbClr val="EFEFEF"/>
                  </a:gs>
                  <a:gs pos="100000">
                    <a:srgbClr val="EFEFEF"/>
                  </a:gs>
                </a:gsLst>
                <a:lin ang="5400000" scaled="0"/>
              </a:gradFill>
              <a:latin typeface="Segoe UI"/>
            </a:endParaRPr>
          </a:p>
        </p:txBody>
      </p:sp>
      <p:sp>
        <p:nvSpPr>
          <p:cNvPr id="39" name="Trapezoid 38"/>
          <p:cNvSpPr/>
          <p:nvPr/>
        </p:nvSpPr>
        <p:spPr bwMode="auto">
          <a:xfrm rot="16200000">
            <a:off x="1811383" y="953074"/>
            <a:ext cx="3426336" cy="5417502"/>
          </a:xfrm>
          <a:prstGeom prst="trapezoid">
            <a:avLst>
              <a:gd name="adj" fmla="val 6088"/>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219456" tIns="54862" rIns="877824" bIns="109728" numCol="1" rtlCol="0" anchor="ctr" anchorCtr="0" compatLnSpc="1">
            <a:prstTxWarp prst="textNoShape">
              <a:avLst/>
            </a:prstTxWarp>
            <a:noAutofit/>
          </a:bodyPr>
          <a:lstStyle/>
          <a:p>
            <a:pPr marL="0" lvl="1" defTabSz="554873">
              <a:lnSpc>
                <a:spcPct val="90000"/>
              </a:lnSpc>
              <a:spcBef>
                <a:spcPct val="30000"/>
              </a:spcBef>
            </a:pPr>
            <a:r>
              <a:rPr lang="en-US" sz="2880" dirty="0">
                <a:solidFill>
                  <a:srgbClr val="EFEFEF"/>
                </a:solidFill>
                <a:latin typeface="Segoe UI Light"/>
                <a:cs typeface="Segoe UI" pitchFamily="34" charset="0"/>
              </a:rPr>
              <a:t>Features</a:t>
            </a:r>
          </a:p>
          <a:p>
            <a:pPr marL="200026" lvl="1" indent="-200026" defTabSz="554873">
              <a:lnSpc>
                <a:spcPct val="90000"/>
              </a:lnSpc>
              <a:spcBef>
                <a:spcPts val="720"/>
              </a:spcBef>
              <a:spcAft>
                <a:spcPts val="360"/>
              </a:spcAft>
              <a:buFont typeface="Arial" pitchFamily="34" charset="0"/>
              <a:buChar char="•"/>
            </a:pPr>
            <a:r>
              <a:rPr lang="en-US" sz="1920" dirty="0">
                <a:solidFill>
                  <a:srgbClr val="FFFFFE"/>
                </a:solidFill>
                <a:cs typeface="Segoe UI" pitchFamily="34" charset="0"/>
              </a:rPr>
              <a:t>Storage capacity up to 64 TBs</a:t>
            </a:r>
          </a:p>
          <a:p>
            <a:pPr marL="200026" lvl="1" indent="-200026" defTabSz="554873">
              <a:lnSpc>
                <a:spcPct val="90000"/>
              </a:lnSpc>
              <a:spcBef>
                <a:spcPts val="720"/>
              </a:spcBef>
              <a:spcAft>
                <a:spcPts val="360"/>
              </a:spcAft>
              <a:buFont typeface="Arial" pitchFamily="34" charset="0"/>
              <a:buChar char="•"/>
            </a:pPr>
            <a:r>
              <a:rPr lang="en-US" sz="1920" dirty="0">
                <a:solidFill>
                  <a:srgbClr val="FFFFFE"/>
                </a:solidFill>
                <a:cs typeface="Segoe UI" pitchFamily="34" charset="0"/>
              </a:rPr>
              <a:t>Corruption protection during power failures</a:t>
            </a:r>
          </a:p>
          <a:p>
            <a:pPr marL="200026" lvl="1" indent="-200026" defTabSz="554873">
              <a:lnSpc>
                <a:spcPct val="90000"/>
              </a:lnSpc>
              <a:spcBef>
                <a:spcPts val="720"/>
              </a:spcBef>
              <a:spcAft>
                <a:spcPts val="360"/>
              </a:spcAft>
              <a:buFont typeface="Arial" pitchFamily="34" charset="0"/>
              <a:buChar char="•"/>
            </a:pPr>
            <a:r>
              <a:rPr lang="en-US" sz="1920" dirty="0">
                <a:solidFill>
                  <a:srgbClr val="FFFFFE"/>
                </a:solidFill>
                <a:cs typeface="Segoe UI" pitchFamily="34" charset="0"/>
              </a:rPr>
              <a:t>Optimal structure alignment for large-sector disks</a:t>
            </a:r>
          </a:p>
        </p:txBody>
      </p:sp>
      <p:sp>
        <p:nvSpPr>
          <p:cNvPr id="40" name="Trapezoid 39"/>
          <p:cNvSpPr/>
          <p:nvPr/>
        </p:nvSpPr>
        <p:spPr bwMode="auto">
          <a:xfrm rot="5400000" flipH="1">
            <a:off x="2466323" y="3626638"/>
            <a:ext cx="2116410" cy="5417502"/>
          </a:xfrm>
          <a:prstGeom prst="trapezoid">
            <a:avLst>
              <a:gd name="adj" fmla="val 8518"/>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54864" rIns="109728" bIns="329184" numCol="1" rtlCol="0" anchor="ctr" anchorCtr="0" compatLnSpc="1">
            <a:prstTxWarp prst="textNoShape">
              <a:avLst/>
            </a:prstTxWarp>
          </a:bodyPr>
          <a:lstStyle/>
          <a:p>
            <a:pPr marL="0" lvl="1" defTabSz="554873">
              <a:lnSpc>
                <a:spcPct val="90000"/>
              </a:lnSpc>
              <a:spcBef>
                <a:spcPct val="30000"/>
              </a:spcBef>
              <a:buClr>
                <a:schemeClr val="accent2"/>
              </a:buClr>
            </a:pPr>
            <a:r>
              <a:rPr lang="en-US" sz="2880" dirty="0">
                <a:solidFill>
                  <a:srgbClr val="EFEFEF"/>
                </a:solidFill>
                <a:latin typeface="Segoe UI Light"/>
                <a:cs typeface="Segoe UI" pitchFamily="34" charset="0"/>
              </a:rPr>
              <a:t>Benefits</a:t>
            </a:r>
          </a:p>
          <a:p>
            <a:pPr marL="200026" lvl="1" indent="-200026" defTabSz="554873">
              <a:lnSpc>
                <a:spcPct val="90000"/>
              </a:lnSpc>
              <a:spcBef>
                <a:spcPts val="720"/>
              </a:spcBef>
              <a:spcAft>
                <a:spcPts val="360"/>
              </a:spcAft>
              <a:buFont typeface="Arial" pitchFamily="34" charset="0"/>
              <a:buChar char="•"/>
            </a:pPr>
            <a:r>
              <a:rPr lang="en-US" sz="1920" dirty="0">
                <a:solidFill>
                  <a:srgbClr val="FFFFFE"/>
                </a:solidFill>
                <a:cs typeface="Segoe UI" pitchFamily="34" charset="0"/>
              </a:rPr>
              <a:t>Increases storage capacity</a:t>
            </a:r>
          </a:p>
          <a:p>
            <a:pPr marL="200026" lvl="1" indent="-200026" defTabSz="554873">
              <a:lnSpc>
                <a:spcPct val="90000"/>
              </a:lnSpc>
              <a:spcBef>
                <a:spcPts val="720"/>
              </a:spcBef>
              <a:spcAft>
                <a:spcPts val="360"/>
              </a:spcAft>
              <a:buFont typeface="Arial" pitchFamily="34" charset="0"/>
              <a:buChar char="•"/>
            </a:pPr>
            <a:r>
              <a:rPr lang="en-US" sz="1920" dirty="0">
                <a:solidFill>
                  <a:srgbClr val="FFFFFE"/>
                </a:solidFill>
                <a:cs typeface="Segoe UI" pitchFamily="34" charset="0"/>
              </a:rPr>
              <a:t>Protects data</a:t>
            </a:r>
          </a:p>
          <a:p>
            <a:pPr marL="200026" lvl="1" indent="-200026" defTabSz="554873">
              <a:lnSpc>
                <a:spcPct val="90000"/>
              </a:lnSpc>
              <a:spcBef>
                <a:spcPts val="720"/>
              </a:spcBef>
              <a:spcAft>
                <a:spcPts val="360"/>
              </a:spcAft>
              <a:buFont typeface="Arial" pitchFamily="34" charset="0"/>
              <a:buChar char="•"/>
            </a:pPr>
            <a:r>
              <a:rPr lang="en-US" sz="1920" dirty="0">
                <a:solidFill>
                  <a:srgbClr val="FFFFFE"/>
                </a:solidFill>
                <a:cs typeface="Segoe UI" pitchFamily="34" charset="0"/>
              </a:rPr>
              <a:t>Helps to ensure quality performance on large-sector disks</a:t>
            </a:r>
          </a:p>
        </p:txBody>
      </p:sp>
      <p:sp>
        <p:nvSpPr>
          <p:cNvPr id="2" name="Title 1"/>
          <p:cNvSpPr>
            <a:spLocks noGrp="1"/>
          </p:cNvSpPr>
          <p:nvPr>
            <p:ph type="title"/>
          </p:nvPr>
        </p:nvSpPr>
        <p:spPr>
          <a:xfrm>
            <a:off x="624843" y="274322"/>
            <a:ext cx="13378816" cy="914096"/>
          </a:xfrm>
        </p:spPr>
        <p:txBody>
          <a:bodyPr/>
          <a:lstStyle/>
          <a:p>
            <a:r>
              <a:rPr lang="en-US" dirty="0" smtClean="0"/>
              <a:t>New virtual hard disk format</a:t>
            </a:r>
            <a:endParaRPr lang="en-US" dirty="0"/>
          </a:p>
        </p:txBody>
      </p:sp>
      <p:sp>
        <p:nvSpPr>
          <p:cNvPr id="38" name="Rectangle 37"/>
          <p:cNvSpPr/>
          <p:nvPr/>
        </p:nvSpPr>
        <p:spPr>
          <a:xfrm>
            <a:off x="559983" y="1755970"/>
            <a:ext cx="5153321" cy="1188719"/>
          </a:xfrm>
          <a:prstGeom prst="rect">
            <a:avLst/>
          </a:prstGeom>
          <a:solidFill>
            <a:srgbClr val="002050"/>
          </a:solidFill>
          <a:ln w="57150" cmpd="sng">
            <a:solidFill>
              <a:srgbClr val="FFFFFF"/>
            </a:solidFill>
          </a:ln>
        </p:spPr>
        <p:txBody>
          <a:bodyPr wrap="square" lIns="219456" tIns="109728" rIns="219456" bIns="109728" anchor="ctr">
            <a:noAutofit/>
          </a:bodyPr>
          <a:lstStyle/>
          <a:p>
            <a:pPr lvl="0">
              <a:spcBef>
                <a:spcPct val="75000"/>
              </a:spcBef>
              <a:buClr>
                <a:srgbClr val="002050"/>
              </a:buClr>
            </a:pPr>
            <a:r>
              <a:rPr lang="en-US" sz="2880" kern="0" dirty="0">
                <a:solidFill>
                  <a:srgbClr val="FFFFFF"/>
                </a:solidFill>
                <a:latin typeface="Segoe UI Light"/>
              </a:rPr>
              <a:t>VHDX </a:t>
            </a:r>
            <a:endParaRPr lang="en-US" sz="2880" kern="0" dirty="0">
              <a:solidFill>
                <a:srgbClr val="FFFFFF"/>
              </a:solidFill>
            </a:endParaRPr>
          </a:p>
        </p:txBody>
      </p:sp>
      <p:sp>
        <p:nvSpPr>
          <p:cNvPr id="41" name="Rectangle 40"/>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a:lnSpc>
                <a:spcPct val="90000"/>
              </a:lnSpc>
            </a:pPr>
            <a:r>
              <a:rPr lang="en-US" sz="1440" dirty="0">
                <a:solidFill>
                  <a:srgbClr val="FFFFFF"/>
                </a:solidFill>
              </a:rPr>
              <a:t>SCALE AND PERFORMANCE</a:t>
            </a:r>
          </a:p>
        </p:txBody>
      </p:sp>
      <p:sp>
        <p:nvSpPr>
          <p:cNvPr id="10" name="Rectangle 9"/>
          <p:cNvSpPr/>
          <p:nvPr/>
        </p:nvSpPr>
        <p:spPr bwMode="auto">
          <a:xfrm>
            <a:off x="6749172" y="3106096"/>
            <a:ext cx="1828561" cy="1316736"/>
          </a:xfrm>
          <a:prstGeom prst="rect">
            <a:avLst/>
          </a:prstGeom>
          <a:solidFill>
            <a:srgbClr val="EFEFEF"/>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Large allocations and 1 MB aligned</a:t>
            </a:r>
          </a:p>
        </p:txBody>
      </p:sp>
      <p:sp>
        <p:nvSpPr>
          <p:cNvPr id="11" name="Rectangle 10"/>
          <p:cNvSpPr/>
          <p:nvPr/>
        </p:nvSpPr>
        <p:spPr bwMode="auto">
          <a:xfrm>
            <a:off x="6749172" y="4714919"/>
            <a:ext cx="1828561" cy="1316736"/>
          </a:xfrm>
          <a:prstGeom prst="rect">
            <a:avLst/>
          </a:prstGeom>
          <a:solidFill>
            <a:schemeClr val="bg1"/>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Header region</a:t>
            </a:r>
          </a:p>
        </p:txBody>
      </p:sp>
      <p:sp>
        <p:nvSpPr>
          <p:cNvPr id="12" name="Rectangle 11"/>
          <p:cNvSpPr/>
          <p:nvPr/>
        </p:nvSpPr>
        <p:spPr bwMode="auto">
          <a:xfrm>
            <a:off x="9093360" y="3106096"/>
            <a:ext cx="4719967" cy="1316736"/>
          </a:xfrm>
          <a:prstGeom prst="rect">
            <a:avLst/>
          </a:prstGeom>
          <a:solidFill>
            <a:schemeClr val="bg1"/>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Data region (large allocations and 1 MB aligned)</a:t>
            </a:r>
          </a:p>
        </p:txBody>
      </p:sp>
      <p:sp>
        <p:nvSpPr>
          <p:cNvPr id="13" name="Rectangle 12"/>
          <p:cNvSpPr/>
          <p:nvPr/>
        </p:nvSpPr>
        <p:spPr bwMode="auto">
          <a:xfrm>
            <a:off x="9093360" y="4714919"/>
            <a:ext cx="4719967" cy="1316736"/>
          </a:xfrm>
          <a:prstGeom prst="rect">
            <a:avLst/>
          </a:prstGeom>
          <a:solidFill>
            <a:schemeClr val="bg1"/>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Metadata region (small allocations and unaligned)</a:t>
            </a:r>
          </a:p>
        </p:txBody>
      </p:sp>
      <p:sp>
        <p:nvSpPr>
          <p:cNvPr id="14" name="Rectangle 13"/>
          <p:cNvSpPr/>
          <p:nvPr/>
        </p:nvSpPr>
        <p:spPr bwMode="auto">
          <a:xfrm>
            <a:off x="7068974" y="3752823"/>
            <a:ext cx="1188720" cy="361032"/>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kern="0" dirty="0">
                <a:solidFill>
                  <a:srgbClr val="FFFFFF"/>
                </a:solidFill>
              </a:rPr>
              <a:t>Intent log</a:t>
            </a:r>
          </a:p>
        </p:txBody>
      </p:sp>
      <p:sp>
        <p:nvSpPr>
          <p:cNvPr id="16" name="Rectangle 15"/>
          <p:cNvSpPr/>
          <p:nvPr/>
        </p:nvSpPr>
        <p:spPr bwMode="auto">
          <a:xfrm>
            <a:off x="9675013" y="3471334"/>
            <a:ext cx="1463040" cy="80101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3" tIns="54862" rIns="109723" bIns="54862" numCol="1" spcCol="0" rtlCol="0" fromWordArt="0" anchor="ctr" anchorCtr="0" forceAA="0" compatLnSpc="1">
            <a:prstTxWarp prst="textNoShape">
              <a:avLst/>
            </a:prstTxWarp>
            <a:noAutofit/>
          </a:bodyPr>
          <a:lstStyle/>
          <a:p>
            <a:pPr algn="ctr" defTabSz="1096919" fontAlgn="base">
              <a:lnSpc>
                <a:spcPct val="90000"/>
              </a:lnSpc>
              <a:spcBef>
                <a:spcPct val="0"/>
              </a:spcBef>
              <a:spcAft>
                <a:spcPct val="0"/>
              </a:spcAft>
            </a:pPr>
            <a:r>
              <a:rPr lang="en-US" sz="1320" kern="0" dirty="0">
                <a:solidFill>
                  <a:srgbClr val="FFFFFF"/>
                </a:solidFill>
              </a:rPr>
              <a:t>Block Allocation Table (BAT)</a:t>
            </a:r>
          </a:p>
        </p:txBody>
      </p:sp>
      <p:sp>
        <p:nvSpPr>
          <p:cNvPr id="17" name="Rectangle 16"/>
          <p:cNvSpPr/>
          <p:nvPr/>
        </p:nvSpPr>
        <p:spPr bwMode="auto">
          <a:xfrm>
            <a:off x="9675013" y="5084314"/>
            <a:ext cx="1463040" cy="80101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3" tIns="54862" rIns="109723" bIns="54862" numCol="1" spcCol="0" rtlCol="0" fromWordArt="0" anchor="ctr" anchorCtr="0" forceAA="0" compatLnSpc="1">
            <a:prstTxWarp prst="textNoShape">
              <a:avLst/>
            </a:prstTxWarp>
            <a:noAutofit/>
          </a:bodyPr>
          <a:lstStyle/>
          <a:p>
            <a:pPr algn="ctr" defTabSz="1096919" fontAlgn="base">
              <a:lnSpc>
                <a:spcPct val="90000"/>
              </a:lnSpc>
              <a:spcBef>
                <a:spcPct val="0"/>
              </a:spcBef>
              <a:spcAft>
                <a:spcPct val="0"/>
              </a:spcAft>
            </a:pPr>
            <a:r>
              <a:rPr lang="en-US" sz="1320" kern="0" dirty="0">
                <a:solidFill>
                  <a:srgbClr val="FFFFFF"/>
                </a:solidFill>
              </a:rPr>
              <a:t>Metadata table</a:t>
            </a:r>
          </a:p>
        </p:txBody>
      </p:sp>
      <p:sp>
        <p:nvSpPr>
          <p:cNvPr id="18" name="Rectangle 17"/>
          <p:cNvSpPr/>
          <p:nvPr/>
        </p:nvSpPr>
        <p:spPr bwMode="auto">
          <a:xfrm>
            <a:off x="11502155" y="3471335"/>
            <a:ext cx="2104777" cy="3610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kern="0" dirty="0">
                <a:solidFill>
                  <a:srgbClr val="FFFFFF"/>
                </a:solidFill>
              </a:rPr>
              <a:t>User data blocks</a:t>
            </a:r>
          </a:p>
        </p:txBody>
      </p:sp>
      <p:sp>
        <p:nvSpPr>
          <p:cNvPr id="19" name="Rectangle 18"/>
          <p:cNvSpPr/>
          <p:nvPr/>
        </p:nvSpPr>
        <p:spPr bwMode="auto">
          <a:xfrm>
            <a:off x="11502155" y="3907753"/>
            <a:ext cx="2104777" cy="3610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kern="0" dirty="0">
                <a:solidFill>
                  <a:srgbClr val="FFFFFF"/>
                </a:solidFill>
              </a:rPr>
              <a:t>Sector bitmap blocks</a:t>
            </a:r>
          </a:p>
        </p:txBody>
      </p:sp>
      <p:sp>
        <p:nvSpPr>
          <p:cNvPr id="20" name="Rectangle 19"/>
          <p:cNvSpPr/>
          <p:nvPr/>
        </p:nvSpPr>
        <p:spPr bwMode="auto">
          <a:xfrm>
            <a:off x="11502155" y="5084315"/>
            <a:ext cx="2104777" cy="3610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kern="0" dirty="0">
                <a:solidFill>
                  <a:srgbClr val="FFFFFF"/>
                </a:solidFill>
              </a:rPr>
              <a:t>User metadata</a:t>
            </a:r>
          </a:p>
        </p:txBody>
      </p:sp>
      <p:sp>
        <p:nvSpPr>
          <p:cNvPr id="21" name="Rectangle 20"/>
          <p:cNvSpPr/>
          <p:nvPr/>
        </p:nvSpPr>
        <p:spPr bwMode="auto">
          <a:xfrm>
            <a:off x="11502155" y="5520733"/>
            <a:ext cx="2104777" cy="3610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kern="0" dirty="0">
                <a:solidFill>
                  <a:srgbClr val="FFFFFF"/>
                </a:solidFill>
              </a:rPr>
              <a:t>File metadata</a:t>
            </a:r>
          </a:p>
        </p:txBody>
      </p:sp>
      <p:cxnSp>
        <p:nvCxnSpPr>
          <p:cNvPr id="22" name="Elbow Connector 21"/>
          <p:cNvCxnSpPr>
            <a:stCxn id="14" idx="1"/>
            <a:endCxn id="16" idx="1"/>
          </p:cNvCxnSpPr>
          <p:nvPr/>
        </p:nvCxnSpPr>
        <p:spPr>
          <a:xfrm rot="10800000" flipH="1">
            <a:off x="7068973" y="3871841"/>
            <a:ext cx="2606039" cy="61498"/>
          </a:xfrm>
          <a:prstGeom prst="bentConnector5">
            <a:avLst>
              <a:gd name="adj1" fmla="val -6698"/>
              <a:gd name="adj2" fmla="val -2504519"/>
              <a:gd name="adj3" fmla="val 62759"/>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8257694" y="5391575"/>
            <a:ext cx="1417318" cy="180516"/>
          </a:xfrm>
          <a:prstGeom prst="bentConnector3">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138053" y="3634483"/>
            <a:ext cx="364102"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138053" y="4095840"/>
            <a:ext cx="364102"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138053" y="5230527"/>
            <a:ext cx="364102"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138053" y="5691883"/>
            <a:ext cx="364102"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7068974" y="5365803"/>
            <a:ext cx="1188720" cy="361032"/>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kern="0" dirty="0">
                <a:solidFill>
                  <a:srgbClr val="FFFFFF"/>
                </a:solidFill>
              </a:rPr>
              <a:t>Header</a:t>
            </a:r>
          </a:p>
        </p:txBody>
      </p:sp>
    </p:spTree>
    <p:extLst>
      <p:ext uri="{BB962C8B-B14F-4D97-AF65-F5344CB8AC3E}">
        <p14:creationId xmlns:p14="http://schemas.microsoft.com/office/powerpoint/2010/main" val="29959115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3" name="Group 2"/>
          <p:cNvGrpSpPr/>
          <p:nvPr/>
        </p:nvGrpSpPr>
        <p:grpSpPr>
          <a:xfrm>
            <a:off x="2812295" y="2757904"/>
            <a:ext cx="2838726" cy="3392402"/>
            <a:chOff x="9128686" y="2757904"/>
            <a:chExt cx="2838726" cy="3392402"/>
          </a:xfrm>
        </p:grpSpPr>
        <p:sp>
          <p:nvSpPr>
            <p:cNvPr id="6" name="TextBox 5"/>
            <p:cNvSpPr txBox="1"/>
            <p:nvPr/>
          </p:nvSpPr>
          <p:spPr>
            <a:xfrm>
              <a:off x="9128686" y="4093846"/>
              <a:ext cx="2838726"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Storage</a:t>
              </a:r>
              <a:br>
                <a:rPr lang="en-US" sz="3800" spc="-61" dirty="0" smtClean="0">
                  <a:gradFill>
                    <a:gsLst>
                      <a:gs pos="2917">
                        <a:schemeClr val="tx2"/>
                      </a:gs>
                      <a:gs pos="30000">
                        <a:schemeClr val="tx2"/>
                      </a:gs>
                    </a:gsLst>
                    <a:lin ang="5400000" scaled="0"/>
                  </a:gradFill>
                  <a:latin typeface="+mj-lt"/>
                </a:rPr>
              </a:br>
              <a:r>
                <a:rPr lang="en-US" sz="3800" spc="-61" dirty="0" smtClean="0">
                  <a:gradFill>
                    <a:gsLst>
                      <a:gs pos="2917">
                        <a:schemeClr val="tx2"/>
                      </a:gs>
                      <a:gs pos="30000">
                        <a:schemeClr val="tx2"/>
                      </a:gs>
                    </a:gsLst>
                    <a:lin ang="5400000" scaled="0"/>
                  </a:gradFill>
                  <a:latin typeface="+mj-lt"/>
                </a:rPr>
                <a:t>Spaces</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Storage </a:t>
              </a:r>
              <a:r>
                <a:rPr lang="en-US" spc="-61" dirty="0" smtClean="0">
                  <a:gradFill>
                    <a:gsLst>
                      <a:gs pos="2917">
                        <a:schemeClr val="tx1"/>
                      </a:gs>
                      <a:gs pos="30000">
                        <a:schemeClr val="tx1"/>
                      </a:gs>
                    </a:gsLst>
                    <a:lin ang="5400000" scaled="0"/>
                  </a:gradFill>
                </a:rPr>
                <a:t>resiliency </a:t>
              </a:r>
              <a:r>
                <a:rPr lang="en-US" spc="-61" dirty="0">
                  <a:gradFill>
                    <a:gsLst>
                      <a:gs pos="2917">
                        <a:schemeClr val="tx1"/>
                      </a:gs>
                      <a:gs pos="30000">
                        <a:schemeClr val="tx1"/>
                      </a:gs>
                    </a:gsLst>
                    <a:lin ang="5400000" scaled="0"/>
                  </a:gradFill>
                </a:rPr>
                <a:t>and availability with commodity hardware</a:t>
              </a:r>
            </a:p>
          </p:txBody>
        </p:sp>
        <p:pic>
          <p:nvPicPr>
            <p:cNvPr id="14" name="Hyper-V logo"/>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a:off x="9128686" y="2757904"/>
              <a:ext cx="1101701" cy="1169012"/>
            </a:xfrm>
            <a:prstGeom prst="rect">
              <a:avLst/>
            </a:prstGeom>
            <a:noFill/>
            <a:ln w="9525">
              <a:noFill/>
              <a:miter lim="800000"/>
              <a:headEnd/>
              <a:tailEnd/>
            </a:ln>
          </p:spPr>
        </p:pic>
      </p:grpSp>
    </p:spTree>
    <p:extLst>
      <p:ext uri="{BB962C8B-B14F-4D97-AF65-F5344CB8AC3E}">
        <p14:creationId xmlns:p14="http://schemas.microsoft.com/office/powerpoint/2010/main" val="4095390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
          <p:cNvSpPr>
            <a:spLocks noChangeArrowheads="1"/>
          </p:cNvSpPr>
          <p:nvPr/>
        </p:nvSpPr>
        <p:spPr bwMode="auto">
          <a:xfrm>
            <a:off x="10814754" y="1646535"/>
            <a:ext cx="3236590" cy="5886428"/>
          </a:xfrm>
          <a:prstGeom prst="rect">
            <a:avLst/>
          </a:prstGeom>
          <a:solidFill>
            <a:schemeClr val="accent1"/>
          </a:solidFill>
          <a:ln>
            <a:noFill/>
          </a:ln>
          <a:extLst/>
        </p:spPr>
        <p:txBody>
          <a:bodyPr wrap="square" lIns="91415" tIns="219456" rIns="91415" bIns="45707" anchor="t"/>
          <a:lstStyle/>
          <a:p>
            <a:pPr marL="200026" lvl="1" indent="-200026" defTabSz="554873">
              <a:lnSpc>
                <a:spcPct val="90000"/>
              </a:lnSpc>
              <a:spcBef>
                <a:spcPts val="720"/>
              </a:spcBef>
              <a:spcAft>
                <a:spcPts val="720"/>
              </a:spcAft>
              <a:buSzPct val="90000"/>
              <a:buFont typeface="Arial" pitchFamily="34" charset="0"/>
              <a:buChar char="•"/>
            </a:pPr>
            <a:r>
              <a:rPr lang="en-US" sz="1680" dirty="0">
                <a:solidFill>
                  <a:srgbClr val="FFFFFE"/>
                </a:solidFill>
                <a:cs typeface="Segoe UI" pitchFamily="34" charset="0"/>
              </a:rPr>
              <a:t>Virtualization of storage with Storage Pools and Storage Spaces</a:t>
            </a:r>
          </a:p>
          <a:p>
            <a:pPr marL="200026" lvl="1" indent="-200026" defTabSz="554873">
              <a:lnSpc>
                <a:spcPct val="90000"/>
              </a:lnSpc>
              <a:spcBef>
                <a:spcPts val="720"/>
              </a:spcBef>
              <a:spcAft>
                <a:spcPts val="720"/>
              </a:spcAft>
              <a:buSzPct val="90000"/>
              <a:buFont typeface="Arial" pitchFamily="34" charset="0"/>
              <a:buChar char="•"/>
            </a:pPr>
            <a:r>
              <a:rPr lang="en-US" sz="1680" dirty="0">
                <a:solidFill>
                  <a:srgbClr val="FFFFFE"/>
                </a:solidFill>
                <a:cs typeface="Segoe UI" pitchFamily="34" charset="0"/>
              </a:rPr>
              <a:t>Storage resilience and availability with commodity hardware</a:t>
            </a:r>
          </a:p>
          <a:p>
            <a:pPr marL="200026" lvl="1" indent="-200026" defTabSz="554873">
              <a:lnSpc>
                <a:spcPct val="90000"/>
              </a:lnSpc>
              <a:spcBef>
                <a:spcPts val="720"/>
              </a:spcBef>
              <a:spcAft>
                <a:spcPts val="720"/>
              </a:spcAft>
              <a:buSzPct val="90000"/>
              <a:buFont typeface="Arial" pitchFamily="34" charset="0"/>
              <a:buChar char="•"/>
            </a:pPr>
            <a:r>
              <a:rPr lang="en-US" sz="1680" dirty="0">
                <a:solidFill>
                  <a:srgbClr val="FFFFFE"/>
                </a:solidFill>
                <a:cs typeface="Segoe UI" pitchFamily="34" charset="0"/>
              </a:rPr>
              <a:t>Resiliency and data redundancy through</a:t>
            </a:r>
            <a:br>
              <a:rPr lang="en-US" sz="1680" dirty="0">
                <a:solidFill>
                  <a:srgbClr val="FFFFFE"/>
                </a:solidFill>
                <a:cs typeface="Segoe UI" pitchFamily="34" charset="0"/>
              </a:rPr>
            </a:br>
            <a:r>
              <a:rPr lang="en-US" sz="1680" dirty="0">
                <a:solidFill>
                  <a:srgbClr val="FFFFFE"/>
                </a:solidFill>
                <a:cs typeface="Segoe UI" pitchFamily="34" charset="0"/>
              </a:rPr>
              <a:t>n-way mirroring (clustered or unclustered) or parity mode (unclustered)</a:t>
            </a:r>
          </a:p>
          <a:p>
            <a:pPr marL="200026" lvl="1" indent="-200026" defTabSz="554873">
              <a:lnSpc>
                <a:spcPct val="90000"/>
              </a:lnSpc>
              <a:spcBef>
                <a:spcPts val="720"/>
              </a:spcBef>
              <a:spcAft>
                <a:spcPts val="720"/>
              </a:spcAft>
              <a:buSzPct val="90000"/>
              <a:buFont typeface="Arial" pitchFamily="34" charset="0"/>
              <a:buChar char="•"/>
            </a:pPr>
            <a:r>
              <a:rPr lang="en-US" sz="1680" dirty="0">
                <a:solidFill>
                  <a:srgbClr val="FFFFFE"/>
                </a:solidFill>
                <a:cs typeface="Segoe UI" pitchFamily="34" charset="0"/>
              </a:rPr>
              <a:t>Utilization optimized through thin and trim provisioning and enclosure awareness</a:t>
            </a:r>
          </a:p>
          <a:p>
            <a:pPr marL="200026" lvl="1" indent="-200026" defTabSz="554873">
              <a:lnSpc>
                <a:spcPct val="90000"/>
              </a:lnSpc>
              <a:spcBef>
                <a:spcPts val="720"/>
              </a:spcBef>
              <a:spcAft>
                <a:spcPts val="720"/>
              </a:spcAft>
              <a:buSzPct val="90000"/>
              <a:buFont typeface="Arial" pitchFamily="34" charset="0"/>
              <a:buChar char="•"/>
            </a:pPr>
            <a:r>
              <a:rPr lang="en-US" sz="1680" dirty="0">
                <a:solidFill>
                  <a:srgbClr val="FFFFFE"/>
                </a:solidFill>
                <a:cs typeface="Segoe UI" pitchFamily="34" charset="0"/>
              </a:rPr>
              <a:t>Integration with other Windows Server 2012 capabilities</a:t>
            </a:r>
          </a:p>
          <a:p>
            <a:pPr marL="200026" lvl="1" indent="-200026" defTabSz="554873">
              <a:lnSpc>
                <a:spcPct val="90000"/>
              </a:lnSpc>
              <a:spcBef>
                <a:spcPts val="720"/>
              </a:spcBef>
              <a:spcAft>
                <a:spcPts val="720"/>
              </a:spcAft>
              <a:buSzPct val="90000"/>
              <a:buFont typeface="Arial" pitchFamily="34" charset="0"/>
              <a:buChar char="•"/>
            </a:pPr>
            <a:r>
              <a:rPr lang="en-US" sz="1680" dirty="0">
                <a:solidFill>
                  <a:srgbClr val="FFFFFE"/>
                </a:solidFill>
                <a:cs typeface="Segoe UI" pitchFamily="34" charset="0"/>
              </a:rPr>
              <a:t>Serial Attached SCSI (SAS) and Serial AT Attachment (SATA) interconnects</a:t>
            </a:r>
          </a:p>
        </p:txBody>
      </p:sp>
      <p:sp>
        <p:nvSpPr>
          <p:cNvPr id="15362" name="Rectangle 2"/>
          <p:cNvSpPr>
            <a:spLocks noGrp="1" noChangeArrowheads="1"/>
          </p:cNvSpPr>
          <p:nvPr>
            <p:ph type="title"/>
          </p:nvPr>
        </p:nvSpPr>
        <p:spPr>
          <a:xfrm>
            <a:off x="662946" y="274321"/>
            <a:ext cx="13378816" cy="916918"/>
          </a:xfrm>
        </p:spPr>
        <p:txBody>
          <a:bodyPr/>
          <a:lstStyle/>
          <a:p>
            <a:r>
              <a:rPr lang="en-US" dirty="0" smtClean="0"/>
              <a:t>Storage Spaces</a:t>
            </a:r>
            <a:endParaRPr lang="en-US" dirty="0"/>
          </a:p>
        </p:txBody>
      </p:sp>
      <p:sp>
        <p:nvSpPr>
          <p:cNvPr id="15366" name="TextBox 82"/>
          <p:cNvSpPr txBox="1">
            <a:spLocks noChangeArrowheads="1"/>
          </p:cNvSpPr>
          <p:nvPr/>
        </p:nvSpPr>
        <p:spPr bwMode="auto">
          <a:xfrm>
            <a:off x="625631" y="5108578"/>
            <a:ext cx="1545821" cy="88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871" tIns="54936" rIns="109871" bIns="54936">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680" dirty="0">
                <a:latin typeface="+mn-lt"/>
              </a:rPr>
              <a:t>Windows</a:t>
            </a:r>
            <a:br>
              <a:rPr lang="en-US" sz="1680" dirty="0">
                <a:latin typeface="+mn-lt"/>
              </a:rPr>
            </a:br>
            <a:r>
              <a:rPr lang="en-US" sz="1680" dirty="0">
                <a:latin typeface="+mn-lt"/>
              </a:rPr>
              <a:t>Virtualized</a:t>
            </a:r>
            <a:br>
              <a:rPr lang="en-US" sz="1680" dirty="0">
                <a:latin typeface="+mn-lt"/>
              </a:rPr>
            </a:br>
            <a:r>
              <a:rPr lang="en-US" sz="1680" dirty="0">
                <a:latin typeface="+mn-lt"/>
              </a:rPr>
              <a:t>Storage</a:t>
            </a:r>
          </a:p>
        </p:txBody>
      </p:sp>
      <p:sp>
        <p:nvSpPr>
          <p:cNvPr id="15367" name="TextBox 83"/>
          <p:cNvSpPr txBox="1">
            <a:spLocks noChangeArrowheads="1"/>
          </p:cNvSpPr>
          <p:nvPr/>
        </p:nvSpPr>
        <p:spPr bwMode="auto">
          <a:xfrm>
            <a:off x="2269005" y="1603376"/>
            <a:ext cx="7563342" cy="443344"/>
          </a:xfrm>
          <a:prstGeom prst="rect">
            <a:avLst/>
          </a:prstGeom>
          <a:solidFill>
            <a:schemeClr val="bg1"/>
          </a:solidFill>
          <a:ln>
            <a:noFill/>
          </a:ln>
          <a:extLst/>
        </p:spPr>
        <p:txBody>
          <a:bodyPr wrap="square" lIns="109871" tIns="54936" rIns="109871" bIns="54936">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2160" dirty="0">
                <a:latin typeface="+mj-lt"/>
              </a:rPr>
              <a:t>Windows Application Server or File Server</a:t>
            </a:r>
          </a:p>
        </p:txBody>
      </p:sp>
      <p:sp>
        <p:nvSpPr>
          <p:cNvPr id="15368" name="TextBox 84"/>
          <p:cNvSpPr txBox="1">
            <a:spLocks noChangeArrowheads="1"/>
          </p:cNvSpPr>
          <p:nvPr/>
        </p:nvSpPr>
        <p:spPr bwMode="auto">
          <a:xfrm>
            <a:off x="625632" y="2100266"/>
            <a:ext cx="1729925" cy="88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871" tIns="54936" rIns="109871" bIns="54936">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680" dirty="0">
                <a:latin typeface="+mn-lt"/>
              </a:rPr>
              <a:t>Physical </a:t>
            </a:r>
            <a:r>
              <a:rPr lang="en-US" sz="1680" i="1" dirty="0">
                <a:latin typeface="+mn-lt"/>
              </a:rPr>
              <a:t>or</a:t>
            </a:r>
            <a:r>
              <a:rPr lang="en-US" sz="1680" dirty="0">
                <a:latin typeface="+mn-lt"/>
              </a:rPr>
              <a:t> virtualized deployments</a:t>
            </a:r>
          </a:p>
        </p:txBody>
      </p:sp>
      <p:sp>
        <p:nvSpPr>
          <p:cNvPr id="86" name="Rounded Rectangle 85"/>
          <p:cNvSpPr/>
          <p:nvPr/>
        </p:nvSpPr>
        <p:spPr>
          <a:xfrm>
            <a:off x="598651" y="6684962"/>
            <a:ext cx="9786180" cy="1087438"/>
          </a:xfrm>
          <a:prstGeom prst="roundRect">
            <a:avLst>
              <a:gd name="adj" fmla="val 0"/>
            </a:avLst>
          </a:prstGeom>
          <a:noFill/>
          <a:ln w="3175">
            <a:solidFill>
              <a:schemeClr val="tx1">
                <a:lumMod val="65000"/>
                <a:lumOff val="35000"/>
              </a:schemeClr>
            </a:solid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2640" dirty="0"/>
          </a:p>
        </p:txBody>
      </p:sp>
      <p:sp>
        <p:nvSpPr>
          <p:cNvPr id="15370" name="TextBox 86"/>
          <p:cNvSpPr txBox="1">
            <a:spLocks noChangeArrowheads="1"/>
          </p:cNvSpPr>
          <p:nvPr/>
        </p:nvSpPr>
        <p:spPr bwMode="auto">
          <a:xfrm>
            <a:off x="625631" y="6831016"/>
            <a:ext cx="1149052" cy="62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871" tIns="54936" rIns="109871" bIns="54936">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680" dirty="0">
                <a:latin typeface="+mn-lt"/>
              </a:rPr>
              <a:t>Physical</a:t>
            </a:r>
            <a:br>
              <a:rPr lang="en-US" sz="1680" dirty="0">
                <a:latin typeface="+mn-lt"/>
              </a:rPr>
            </a:br>
            <a:r>
              <a:rPr lang="en-US" sz="1680" dirty="0">
                <a:latin typeface="+mn-lt"/>
              </a:rPr>
              <a:t>Storage</a:t>
            </a:r>
          </a:p>
        </p:txBody>
      </p:sp>
      <p:sp>
        <p:nvSpPr>
          <p:cNvPr id="15373" name="TextBox 89"/>
          <p:cNvSpPr txBox="1">
            <a:spLocks noChangeArrowheads="1"/>
          </p:cNvSpPr>
          <p:nvPr/>
        </p:nvSpPr>
        <p:spPr bwMode="auto">
          <a:xfrm>
            <a:off x="4654743" y="7767394"/>
            <a:ext cx="2004214" cy="31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871" tIns="54936" rIns="109871" bIns="54936">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320" b="1" dirty="0"/>
              <a:t>(Shared) SAS or SATA</a:t>
            </a:r>
          </a:p>
        </p:txBody>
      </p:sp>
      <p:sp>
        <p:nvSpPr>
          <p:cNvPr id="112" name="Rounded Rectangle 111"/>
          <p:cNvSpPr/>
          <p:nvPr/>
        </p:nvSpPr>
        <p:spPr>
          <a:xfrm>
            <a:off x="630598" y="5041519"/>
            <a:ext cx="9678030" cy="1016381"/>
          </a:xfrm>
          <a:prstGeom prst="roundRect">
            <a:avLst>
              <a:gd name="adj" fmla="val 0"/>
            </a:avLst>
          </a:prstGeom>
          <a:noFill/>
          <a:ln w="3175">
            <a:solidFill>
              <a:schemeClr val="tx1">
                <a:lumMod val="65000"/>
                <a:lumOff val="35000"/>
              </a:schemeClr>
            </a:solid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2640" dirty="0"/>
          </a:p>
        </p:txBody>
      </p:sp>
      <p:sp>
        <p:nvSpPr>
          <p:cNvPr id="15386" name="TextBox 133"/>
          <p:cNvSpPr txBox="1">
            <a:spLocks noChangeArrowheads="1"/>
          </p:cNvSpPr>
          <p:nvPr/>
        </p:nvSpPr>
        <p:spPr bwMode="auto">
          <a:xfrm>
            <a:off x="625632" y="3210415"/>
            <a:ext cx="1596610" cy="140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871" tIns="54936" rIns="109871" bIns="54936">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680" dirty="0">
                <a:latin typeface="+mn-lt"/>
              </a:rPr>
              <a:t>Integrated with other</a:t>
            </a:r>
            <a:br>
              <a:rPr lang="en-US" sz="1680" dirty="0">
                <a:latin typeface="+mn-lt"/>
              </a:rPr>
            </a:br>
            <a:r>
              <a:rPr lang="en-US" sz="1680" dirty="0">
                <a:latin typeface="+mn-lt"/>
              </a:rPr>
              <a:t>Windows Server 2012 capabilities</a:t>
            </a:r>
          </a:p>
        </p:txBody>
      </p:sp>
      <p:sp>
        <p:nvSpPr>
          <p:cNvPr id="135" name="TextBox 134"/>
          <p:cNvSpPr txBox="1"/>
          <p:nvPr/>
        </p:nvSpPr>
        <p:spPr>
          <a:xfrm>
            <a:off x="6788000" y="6327066"/>
            <a:ext cx="1929898" cy="369477"/>
          </a:xfrm>
          <a:prstGeom prst="rect">
            <a:avLst/>
          </a:prstGeom>
          <a:noFill/>
        </p:spPr>
        <p:txBody>
          <a:bodyPr lIns="109871" tIns="54936" rIns="109871" bIns="54936">
            <a:spAutoFit/>
          </a:bodyPr>
          <a:lstStyle/>
          <a:p>
            <a:pPr algn="ctr">
              <a:defRPr/>
            </a:pPr>
            <a:r>
              <a:rPr lang="en-US" sz="1680" b="1" dirty="0">
                <a:latin typeface="+mj-lt"/>
              </a:rPr>
              <a:t>Storage Pool</a:t>
            </a:r>
          </a:p>
        </p:txBody>
      </p:sp>
      <p:sp>
        <p:nvSpPr>
          <p:cNvPr id="138" name="TextBox 137"/>
          <p:cNvSpPr txBox="1"/>
          <p:nvPr/>
        </p:nvSpPr>
        <p:spPr>
          <a:xfrm>
            <a:off x="2468238" y="6327066"/>
            <a:ext cx="1929898" cy="369477"/>
          </a:xfrm>
          <a:prstGeom prst="rect">
            <a:avLst/>
          </a:prstGeom>
          <a:noFill/>
          <a:ln w="19050" cmpd="sng">
            <a:noFill/>
          </a:ln>
        </p:spPr>
        <p:txBody>
          <a:bodyPr lIns="109871" tIns="54936" rIns="109871" bIns="54936">
            <a:spAutoFit/>
          </a:bodyPr>
          <a:lstStyle/>
          <a:p>
            <a:pPr algn="ctr">
              <a:defRPr/>
            </a:pPr>
            <a:r>
              <a:rPr lang="en-US" sz="1680" b="1" dirty="0">
                <a:latin typeface="+mj-lt"/>
              </a:rPr>
              <a:t>Storage Pool</a:t>
            </a:r>
          </a:p>
        </p:txBody>
      </p:sp>
      <p:sp>
        <p:nvSpPr>
          <p:cNvPr id="156" name="TextBox 155"/>
          <p:cNvSpPr txBox="1"/>
          <p:nvPr/>
        </p:nvSpPr>
        <p:spPr>
          <a:xfrm>
            <a:off x="2271441" y="3153570"/>
            <a:ext cx="2391740" cy="554143"/>
          </a:xfrm>
          <a:prstGeom prst="rect">
            <a:avLst/>
          </a:prstGeom>
          <a:solidFill>
            <a:srgbClr val="505050"/>
          </a:solidFill>
          <a:ln>
            <a:noFill/>
          </a:ln>
          <a:effectLst/>
        </p:spPr>
        <p:txBody>
          <a:bodyPr wrap="square" lIns="109871" tIns="54936" rIns="109871" bIns="54936">
            <a:spAutoFit/>
          </a:bodyPr>
          <a:lstStyle/>
          <a:p>
            <a:pPr algn="ctr">
              <a:defRPr/>
            </a:pPr>
            <a:r>
              <a:rPr lang="en-US" sz="1440" b="1" dirty="0">
                <a:solidFill>
                  <a:srgbClr val="FFFFFF"/>
                </a:solidFill>
                <a:latin typeface="+mj-lt"/>
              </a:rPr>
              <a:t>File Server Administration Console</a:t>
            </a:r>
          </a:p>
        </p:txBody>
      </p:sp>
      <p:grpSp>
        <p:nvGrpSpPr>
          <p:cNvPr id="12" name="Group 11"/>
          <p:cNvGrpSpPr/>
          <p:nvPr/>
        </p:nvGrpSpPr>
        <p:grpSpPr>
          <a:xfrm>
            <a:off x="4869504" y="3170238"/>
            <a:ext cx="2401261" cy="547687"/>
            <a:chOff x="4056330" y="2641865"/>
            <a:chExt cx="2001051" cy="456406"/>
          </a:xfrm>
          <a:solidFill>
            <a:srgbClr val="505050"/>
          </a:solidFill>
          <a:effectLst/>
        </p:grpSpPr>
        <p:sp>
          <p:nvSpPr>
            <p:cNvPr id="132" name="Rounded Rectangle 131"/>
            <p:cNvSpPr/>
            <p:nvPr/>
          </p:nvSpPr>
          <p:spPr>
            <a:xfrm>
              <a:off x="4056330" y="2641865"/>
              <a:ext cx="2001051"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57" name="TextBox 156"/>
            <p:cNvSpPr txBox="1"/>
            <p:nvPr/>
          </p:nvSpPr>
          <p:spPr>
            <a:xfrm>
              <a:off x="4215038" y="2709334"/>
              <a:ext cx="1723311"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Hyper-V</a:t>
              </a:r>
            </a:p>
          </p:txBody>
        </p:sp>
      </p:grpSp>
      <p:grpSp>
        <p:nvGrpSpPr>
          <p:cNvPr id="6" name="Group 5"/>
          <p:cNvGrpSpPr/>
          <p:nvPr/>
        </p:nvGrpSpPr>
        <p:grpSpPr>
          <a:xfrm>
            <a:off x="2271439" y="4408489"/>
            <a:ext cx="2401262" cy="547687"/>
            <a:chOff x="1891278" y="3673740"/>
            <a:chExt cx="2001052" cy="456406"/>
          </a:xfrm>
          <a:solidFill>
            <a:srgbClr val="505050"/>
          </a:solidFill>
          <a:effectLst/>
        </p:grpSpPr>
        <p:sp>
          <p:nvSpPr>
            <p:cNvPr id="128" name="Rounded Rectangle 127"/>
            <p:cNvSpPr/>
            <p:nvPr/>
          </p:nvSpPr>
          <p:spPr>
            <a:xfrm>
              <a:off x="1891278" y="3673740"/>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58" name="TextBox 157"/>
            <p:cNvSpPr txBox="1"/>
            <p:nvPr/>
          </p:nvSpPr>
          <p:spPr>
            <a:xfrm>
              <a:off x="2063213" y="3754660"/>
              <a:ext cx="1723312"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Cluster Shared Volume</a:t>
              </a:r>
            </a:p>
          </p:txBody>
        </p:sp>
      </p:grpSp>
      <p:grpSp>
        <p:nvGrpSpPr>
          <p:cNvPr id="5" name="Group 4"/>
          <p:cNvGrpSpPr/>
          <p:nvPr/>
        </p:nvGrpSpPr>
        <p:grpSpPr>
          <a:xfrm>
            <a:off x="2271439" y="3786190"/>
            <a:ext cx="2401262" cy="547687"/>
            <a:chOff x="1891278" y="3155157"/>
            <a:chExt cx="2001052" cy="456406"/>
          </a:xfrm>
          <a:solidFill>
            <a:srgbClr val="505050"/>
          </a:solidFill>
          <a:effectLst/>
        </p:grpSpPr>
        <p:sp>
          <p:nvSpPr>
            <p:cNvPr id="119" name="Rounded Rectangle 118"/>
            <p:cNvSpPr/>
            <p:nvPr/>
          </p:nvSpPr>
          <p:spPr>
            <a:xfrm>
              <a:off x="1891278" y="3155157"/>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59" name="TextBox 158"/>
            <p:cNvSpPr txBox="1"/>
            <p:nvPr/>
          </p:nvSpPr>
          <p:spPr>
            <a:xfrm>
              <a:off x="2130665" y="3222626"/>
              <a:ext cx="1584441"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Failover Clustering</a:t>
              </a:r>
            </a:p>
          </p:txBody>
        </p:sp>
      </p:grpSp>
      <p:grpSp>
        <p:nvGrpSpPr>
          <p:cNvPr id="13" name="Group 12"/>
          <p:cNvGrpSpPr/>
          <p:nvPr/>
        </p:nvGrpSpPr>
        <p:grpSpPr>
          <a:xfrm>
            <a:off x="7426296" y="3170238"/>
            <a:ext cx="2401262" cy="547687"/>
            <a:chOff x="6186993" y="2641865"/>
            <a:chExt cx="2001052" cy="456406"/>
          </a:xfrm>
          <a:solidFill>
            <a:srgbClr val="505050"/>
          </a:solidFill>
          <a:effectLst/>
        </p:grpSpPr>
        <p:sp>
          <p:nvSpPr>
            <p:cNvPr id="133" name="Rounded Rectangle 132"/>
            <p:cNvSpPr/>
            <p:nvPr/>
          </p:nvSpPr>
          <p:spPr>
            <a:xfrm>
              <a:off x="6186993" y="2641865"/>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60" name="TextBox 159"/>
            <p:cNvSpPr txBox="1"/>
            <p:nvPr/>
          </p:nvSpPr>
          <p:spPr>
            <a:xfrm>
              <a:off x="6292799" y="2709334"/>
              <a:ext cx="1790763"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SMB Multichannel</a:t>
              </a:r>
            </a:p>
          </p:txBody>
        </p:sp>
      </p:grpSp>
      <p:grpSp>
        <p:nvGrpSpPr>
          <p:cNvPr id="8" name="Group 7"/>
          <p:cNvGrpSpPr/>
          <p:nvPr/>
        </p:nvGrpSpPr>
        <p:grpSpPr>
          <a:xfrm>
            <a:off x="4869504" y="4408488"/>
            <a:ext cx="2401261" cy="547687"/>
            <a:chOff x="4056330" y="3673740"/>
            <a:chExt cx="2001051" cy="456406"/>
          </a:xfrm>
          <a:solidFill>
            <a:srgbClr val="505050"/>
          </a:solidFill>
          <a:effectLst/>
        </p:grpSpPr>
        <p:sp>
          <p:nvSpPr>
            <p:cNvPr id="129" name="Rounded Rectangle 128"/>
            <p:cNvSpPr/>
            <p:nvPr/>
          </p:nvSpPr>
          <p:spPr>
            <a:xfrm>
              <a:off x="4056330" y="3673740"/>
              <a:ext cx="2001051"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61" name="TextBox 160"/>
            <p:cNvSpPr txBox="1"/>
            <p:nvPr/>
          </p:nvSpPr>
          <p:spPr>
            <a:xfrm>
              <a:off x="4454423" y="3757084"/>
              <a:ext cx="1206186"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NFS</a:t>
              </a:r>
            </a:p>
          </p:txBody>
        </p:sp>
      </p:grpSp>
      <p:grpSp>
        <p:nvGrpSpPr>
          <p:cNvPr id="7" name="Group 6"/>
          <p:cNvGrpSpPr/>
          <p:nvPr/>
        </p:nvGrpSpPr>
        <p:grpSpPr>
          <a:xfrm>
            <a:off x="7371198" y="4408488"/>
            <a:ext cx="2545687" cy="547687"/>
            <a:chOff x="6141076" y="3673740"/>
            <a:chExt cx="2121406" cy="456406"/>
          </a:xfrm>
          <a:effectLst/>
        </p:grpSpPr>
        <p:sp>
          <p:nvSpPr>
            <p:cNvPr id="130" name="Rounded Rectangle 129"/>
            <p:cNvSpPr/>
            <p:nvPr/>
          </p:nvSpPr>
          <p:spPr>
            <a:xfrm>
              <a:off x="6194928" y="3673740"/>
              <a:ext cx="2001052" cy="456406"/>
            </a:xfrm>
            <a:prstGeom prst="roundRect">
              <a:avLst>
                <a:gd name="adj" fmla="val 0"/>
              </a:avLst>
            </a:prstGeom>
            <a:solidFill>
              <a:srgbClr val="505050"/>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62" name="TextBox 161"/>
            <p:cNvSpPr txBox="1"/>
            <p:nvPr/>
          </p:nvSpPr>
          <p:spPr>
            <a:xfrm>
              <a:off x="6141076" y="3767389"/>
              <a:ext cx="2121406" cy="277120"/>
            </a:xfrm>
            <a:prstGeom prst="rect">
              <a:avLst/>
            </a:prstGeom>
            <a:noFill/>
          </p:spPr>
          <p:txBody>
            <a:bodyPr lIns="109871" tIns="54936" rIns="109871" bIns="54936">
              <a:spAutoFit/>
            </a:bodyPr>
            <a:lstStyle/>
            <a:p>
              <a:pPr algn="ctr">
                <a:defRPr/>
              </a:pPr>
              <a:r>
                <a:rPr lang="en-US" sz="1440" b="1" dirty="0">
                  <a:solidFill>
                    <a:srgbClr val="FFFFFF"/>
                  </a:solidFill>
                  <a:latin typeface="+mj-lt"/>
                </a:rPr>
                <a:t>Windows Storage Mgmt.</a:t>
              </a:r>
            </a:p>
          </p:txBody>
        </p:sp>
      </p:grpSp>
      <p:grpSp>
        <p:nvGrpSpPr>
          <p:cNvPr id="10" name="Group 9"/>
          <p:cNvGrpSpPr/>
          <p:nvPr/>
        </p:nvGrpSpPr>
        <p:grpSpPr>
          <a:xfrm>
            <a:off x="4869504" y="3786189"/>
            <a:ext cx="2401261" cy="547687"/>
            <a:chOff x="4056330" y="3155157"/>
            <a:chExt cx="2001051" cy="456406"/>
          </a:xfrm>
          <a:solidFill>
            <a:srgbClr val="505050"/>
          </a:solidFill>
          <a:effectLst/>
        </p:grpSpPr>
        <p:sp>
          <p:nvSpPr>
            <p:cNvPr id="126" name="Rounded Rectangle 125"/>
            <p:cNvSpPr/>
            <p:nvPr/>
          </p:nvSpPr>
          <p:spPr>
            <a:xfrm>
              <a:off x="4056330" y="3155157"/>
              <a:ext cx="2001051"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63" name="TextBox 162"/>
            <p:cNvSpPr txBox="1"/>
            <p:nvPr/>
          </p:nvSpPr>
          <p:spPr>
            <a:xfrm>
              <a:off x="4230909" y="3241146"/>
              <a:ext cx="1642635"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NTFS</a:t>
              </a:r>
            </a:p>
          </p:txBody>
        </p:sp>
      </p:grpSp>
      <p:grpSp>
        <p:nvGrpSpPr>
          <p:cNvPr id="9" name="Group 8"/>
          <p:cNvGrpSpPr/>
          <p:nvPr/>
        </p:nvGrpSpPr>
        <p:grpSpPr>
          <a:xfrm>
            <a:off x="7426296" y="3786189"/>
            <a:ext cx="2401262" cy="547687"/>
            <a:chOff x="6186993" y="3155157"/>
            <a:chExt cx="2001052" cy="456406"/>
          </a:xfrm>
          <a:solidFill>
            <a:srgbClr val="505050"/>
          </a:solidFill>
          <a:effectLst/>
        </p:grpSpPr>
        <p:sp>
          <p:nvSpPr>
            <p:cNvPr id="127" name="Rounded Rectangle 126"/>
            <p:cNvSpPr/>
            <p:nvPr/>
          </p:nvSpPr>
          <p:spPr>
            <a:xfrm>
              <a:off x="6186993" y="3155157"/>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1440" dirty="0">
                <a:solidFill>
                  <a:srgbClr val="FFFFFF"/>
                </a:solidFill>
              </a:endParaRPr>
            </a:p>
          </p:txBody>
        </p:sp>
        <p:sp>
          <p:nvSpPr>
            <p:cNvPr id="164" name="TextBox 163"/>
            <p:cNvSpPr txBox="1"/>
            <p:nvPr/>
          </p:nvSpPr>
          <p:spPr>
            <a:xfrm>
              <a:off x="6377443" y="3222625"/>
              <a:ext cx="1643958" cy="277120"/>
            </a:xfrm>
            <a:prstGeom prst="rect">
              <a:avLst/>
            </a:prstGeom>
            <a:grpFill/>
          </p:spPr>
          <p:txBody>
            <a:bodyPr lIns="109871" tIns="54936" rIns="109871" bIns="54936">
              <a:spAutoFit/>
            </a:bodyPr>
            <a:lstStyle/>
            <a:p>
              <a:pPr algn="ctr">
                <a:defRPr/>
              </a:pPr>
              <a:r>
                <a:rPr lang="en-US" sz="1440" b="1" dirty="0">
                  <a:solidFill>
                    <a:srgbClr val="FFFFFF"/>
                  </a:solidFill>
                  <a:latin typeface="+mj-lt"/>
                </a:rPr>
                <a:t>SMB Direct</a:t>
              </a:r>
            </a:p>
          </p:txBody>
        </p:sp>
      </p:grpSp>
      <p:pic>
        <p:nvPicPr>
          <p:cNvPr id="66" name="Hyper-V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74445" y="7016257"/>
            <a:ext cx="743126" cy="516706"/>
          </a:xfrm>
          <a:prstGeom prst="rect">
            <a:avLst/>
          </a:prstGeom>
          <a:noFill/>
          <a:ln w="9525">
            <a:noFill/>
            <a:miter lim="800000"/>
            <a:headEnd/>
            <a:tailEnd/>
          </a:ln>
        </p:spPr>
      </p:pic>
      <p:pic>
        <p:nvPicPr>
          <p:cNvPr id="72" name="Hyper-V logo"/>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00232" y="7016257"/>
            <a:ext cx="743126" cy="516706"/>
          </a:xfrm>
          <a:prstGeom prst="rect">
            <a:avLst/>
          </a:prstGeom>
          <a:noFill/>
          <a:ln w="9525">
            <a:noFill/>
            <a:miter lim="800000"/>
            <a:headEnd/>
            <a:tailEnd/>
          </a:ln>
        </p:spPr>
      </p:pic>
      <p:pic>
        <p:nvPicPr>
          <p:cNvPr id="74" name="Hyper-V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73822" y="7097740"/>
            <a:ext cx="333376" cy="353744"/>
          </a:xfrm>
          <a:prstGeom prst="rect">
            <a:avLst/>
          </a:prstGeom>
          <a:noFill/>
          <a:ln w="9525">
            <a:noFill/>
            <a:miter lim="800000"/>
            <a:headEnd/>
            <a:tailEnd/>
          </a:ln>
        </p:spPr>
      </p:pic>
      <p:pic>
        <p:nvPicPr>
          <p:cNvPr id="77" name="Hyper-V logo"/>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901278" y="7109538"/>
            <a:ext cx="259764" cy="275635"/>
          </a:xfrm>
          <a:prstGeom prst="rect">
            <a:avLst/>
          </a:prstGeom>
          <a:noFill/>
          <a:ln w="9525">
            <a:noFill/>
            <a:miter lim="800000"/>
            <a:headEnd/>
            <a:tailEnd/>
          </a:ln>
        </p:spPr>
      </p:pic>
      <p:pic>
        <p:nvPicPr>
          <p:cNvPr id="78" name="Hyper-V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97008" y="6989231"/>
            <a:ext cx="742480" cy="516256"/>
          </a:xfrm>
          <a:prstGeom prst="rect">
            <a:avLst/>
          </a:prstGeom>
          <a:noFill/>
          <a:ln w="9525">
            <a:noFill/>
            <a:miter lim="800000"/>
            <a:headEnd/>
            <a:tailEnd/>
          </a:ln>
        </p:spPr>
      </p:pic>
      <p:pic>
        <p:nvPicPr>
          <p:cNvPr id="79" name="Hyper-V logo"/>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071222" y="7070442"/>
            <a:ext cx="485269" cy="408336"/>
          </a:xfrm>
          <a:prstGeom prst="rect">
            <a:avLst/>
          </a:prstGeom>
          <a:noFill/>
          <a:ln w="9525">
            <a:noFill/>
            <a:miter lim="800000"/>
            <a:headEnd/>
            <a:tailEnd/>
          </a:ln>
        </p:spPr>
      </p:pic>
      <p:pic>
        <p:nvPicPr>
          <p:cNvPr id="80" name="Hyper-V logo"/>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226863" y="7028706"/>
            <a:ext cx="412127" cy="437305"/>
          </a:xfrm>
          <a:prstGeom prst="rect">
            <a:avLst/>
          </a:prstGeom>
          <a:noFill/>
          <a:ln w="9525">
            <a:noFill/>
            <a:miter lim="800000"/>
            <a:headEnd/>
            <a:tailEnd/>
          </a:ln>
        </p:spPr>
      </p:pic>
      <p:pic>
        <p:nvPicPr>
          <p:cNvPr id="81" name="Hyper-V logo"/>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74068" y="7136793"/>
            <a:ext cx="259764" cy="275635"/>
          </a:xfrm>
          <a:prstGeom prst="rect">
            <a:avLst/>
          </a:prstGeom>
          <a:noFill/>
          <a:ln w="9525">
            <a:noFill/>
            <a:miter lim="800000"/>
            <a:headEnd/>
            <a:tailEnd/>
          </a:ln>
        </p:spPr>
      </p:pic>
      <p:pic>
        <p:nvPicPr>
          <p:cNvPr id="82" name="Hyper-V logo"/>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20692" y="6901415"/>
            <a:ext cx="508418" cy="539482"/>
          </a:xfrm>
          <a:prstGeom prst="rect">
            <a:avLst/>
          </a:prstGeom>
          <a:noFill/>
          <a:ln w="9525">
            <a:noFill/>
            <a:miter lim="800000"/>
            <a:headEnd/>
            <a:tailEnd/>
          </a:ln>
        </p:spPr>
      </p:pic>
      <p:sp>
        <p:nvSpPr>
          <p:cNvPr id="83" name="AutoShape 132"/>
          <p:cNvSpPr>
            <a:spLocks noChangeArrowheads="1"/>
          </p:cNvSpPr>
          <p:nvPr/>
        </p:nvSpPr>
        <p:spPr bwMode="auto">
          <a:xfrm>
            <a:off x="1908036" y="6348347"/>
            <a:ext cx="4609396" cy="1328310"/>
          </a:xfrm>
          <a:prstGeom prst="roundRect">
            <a:avLst>
              <a:gd name="adj" fmla="val 7972"/>
            </a:avLst>
          </a:prstGeom>
          <a:noFill/>
          <a:ln w="19050" cmpd="sng">
            <a:solidFill>
              <a:schemeClr val="tx1"/>
            </a:solidFill>
            <a:prstDash val="sysDot"/>
            <a:round/>
            <a:headEnd/>
            <a:tailEnd/>
          </a:ln>
        </p:spPr>
        <p:txBody>
          <a:bodyPr wrap="none" anchor="ctr"/>
          <a:lstStyle/>
          <a:p>
            <a:endParaRPr lang="en-US" sz="2640" dirty="0">
              <a:ln>
                <a:solidFill>
                  <a:srgbClr val="000000"/>
                </a:solidFill>
              </a:ln>
              <a:solidFill>
                <a:srgbClr val="000000"/>
              </a:solidFill>
            </a:endParaRPr>
          </a:p>
        </p:txBody>
      </p:sp>
      <p:sp>
        <p:nvSpPr>
          <p:cNvPr id="85" name="AutoShape 132"/>
          <p:cNvSpPr>
            <a:spLocks noChangeArrowheads="1"/>
          </p:cNvSpPr>
          <p:nvPr/>
        </p:nvSpPr>
        <p:spPr bwMode="auto">
          <a:xfrm>
            <a:off x="6700316" y="6348347"/>
            <a:ext cx="2414016" cy="1328310"/>
          </a:xfrm>
          <a:prstGeom prst="roundRect">
            <a:avLst>
              <a:gd name="adj" fmla="val 7972"/>
            </a:avLst>
          </a:prstGeom>
          <a:noFill/>
          <a:ln w="19050" cmpd="sng">
            <a:solidFill>
              <a:schemeClr val="tx1"/>
            </a:solidFill>
            <a:prstDash val="sysDot"/>
            <a:round/>
            <a:headEnd/>
            <a:tailEnd/>
          </a:ln>
        </p:spPr>
        <p:txBody>
          <a:bodyPr wrap="none" anchor="ctr"/>
          <a:lstStyle/>
          <a:p>
            <a:endParaRPr lang="en-US" sz="2640" dirty="0">
              <a:ln>
                <a:solidFill>
                  <a:srgbClr val="000000"/>
                </a:solidFill>
              </a:ln>
              <a:solidFill>
                <a:srgbClr val="000000"/>
              </a:solidFill>
            </a:endParaRPr>
          </a:p>
        </p:txBody>
      </p:sp>
      <p:pic>
        <p:nvPicPr>
          <p:cNvPr id="87" name="Hyper-V logo"/>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708131" y="6901415"/>
            <a:ext cx="508418" cy="539482"/>
          </a:xfrm>
          <a:prstGeom prst="rect">
            <a:avLst/>
          </a:prstGeom>
          <a:noFill/>
          <a:ln w="9525">
            <a:noFill/>
            <a:miter lim="800000"/>
            <a:headEnd/>
            <a:tailEnd/>
          </a:ln>
        </p:spPr>
      </p:pic>
      <p:sp>
        <p:nvSpPr>
          <p:cNvPr id="76" name="AutoShape 132"/>
          <p:cNvSpPr>
            <a:spLocks noChangeArrowheads="1"/>
          </p:cNvSpPr>
          <p:nvPr/>
        </p:nvSpPr>
        <p:spPr bwMode="auto">
          <a:xfrm>
            <a:off x="6705533" y="6343113"/>
            <a:ext cx="3603095" cy="1328310"/>
          </a:xfrm>
          <a:prstGeom prst="roundRect">
            <a:avLst>
              <a:gd name="adj" fmla="val 7972"/>
            </a:avLst>
          </a:prstGeom>
          <a:noFill/>
          <a:ln w="19050" cmpd="sng">
            <a:solidFill>
              <a:schemeClr val="tx1"/>
            </a:solidFill>
            <a:prstDash val="sysDot"/>
            <a:round/>
            <a:headEnd/>
            <a:tailEnd/>
          </a:ln>
        </p:spPr>
        <p:txBody>
          <a:bodyPr wrap="none" anchor="ctr"/>
          <a:lstStyle/>
          <a:p>
            <a:endParaRPr lang="en-US" sz="2640" dirty="0">
              <a:ln>
                <a:solidFill>
                  <a:srgbClr val="000000"/>
                </a:solidFill>
              </a:ln>
              <a:solidFill>
                <a:srgbClr val="000000"/>
              </a:solidFill>
            </a:endParaRPr>
          </a:p>
        </p:txBody>
      </p:sp>
      <p:sp>
        <p:nvSpPr>
          <p:cNvPr id="89" name="Rounded Rectangle 88"/>
          <p:cNvSpPr/>
          <p:nvPr/>
        </p:nvSpPr>
        <p:spPr>
          <a:xfrm>
            <a:off x="554392" y="3019427"/>
            <a:ext cx="9834421" cy="3119374"/>
          </a:xfrm>
          <a:prstGeom prst="roundRect">
            <a:avLst>
              <a:gd name="adj" fmla="val 0"/>
            </a:avLst>
          </a:prstGeom>
          <a:noFill/>
          <a:ln w="3175">
            <a:solidFill>
              <a:schemeClr val="tx1">
                <a:lumMod val="65000"/>
                <a:lumOff val="35000"/>
              </a:schemeClr>
            </a:solidFill>
            <a:prstDash val="dash"/>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2640" dirty="0"/>
          </a:p>
        </p:txBody>
      </p:sp>
      <p:sp>
        <p:nvSpPr>
          <p:cNvPr id="88" name="Rectangle 87"/>
          <p:cNvSpPr/>
          <p:nvPr/>
        </p:nvSpPr>
        <p:spPr>
          <a:xfrm>
            <a:off x="14998064" y="2703304"/>
            <a:ext cx="3269992" cy="5929588"/>
          </a:xfrm>
          <a:prstGeom prst="rect">
            <a:avLst/>
          </a:prstGeom>
          <a:noFill/>
        </p:spPr>
        <p:txBody>
          <a:bodyPr wrap="square" lIns="219384" tIns="493607" rIns="219384" bIns="109691" anchor="t" anchorCtr="0">
            <a:noAutofit/>
          </a:bodyPr>
          <a:lstStyle/>
          <a:p>
            <a:pPr marL="200026" lvl="1" indent="-200026" defTabSz="554873">
              <a:lnSpc>
                <a:spcPct val="90000"/>
              </a:lnSpc>
              <a:spcBef>
                <a:spcPts val="720"/>
              </a:spcBef>
              <a:spcAft>
                <a:spcPts val="720"/>
              </a:spcAft>
              <a:buSzPct val="90000"/>
              <a:buFont typeface="Arial" pitchFamily="34" charset="0"/>
              <a:buChar char="•"/>
            </a:pPr>
            <a:endParaRPr lang="en-US" sz="1560" dirty="0">
              <a:solidFill>
                <a:srgbClr val="FFFFFE"/>
              </a:solidFill>
              <a:cs typeface="Segoe UI" pitchFamily="34" charset="0"/>
            </a:endParaRPr>
          </a:p>
        </p:txBody>
      </p:sp>
      <p:sp>
        <p:nvSpPr>
          <p:cNvPr id="111" name="Freeform 110"/>
          <p:cNvSpPr>
            <a:spLocks noEditPoints="1"/>
          </p:cNvSpPr>
          <p:nvPr/>
        </p:nvSpPr>
        <p:spPr bwMode="gray">
          <a:xfrm>
            <a:off x="3084659" y="2228850"/>
            <a:ext cx="921557" cy="685800"/>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solidFill>
          <a:ln>
            <a:noFill/>
          </a:ln>
          <a:extLst/>
        </p:spPr>
        <p:txBody>
          <a:bodyPr vert="horz" wrap="square" lIns="109728" tIns="54864" rIns="109728" bIns="54864" numCol="1" anchor="t" anchorCtr="0" compatLnSpc="1">
            <a:prstTxWarp prst="textNoShape">
              <a:avLst/>
            </a:prstTxWarp>
          </a:bodyPr>
          <a:lstStyle/>
          <a:p>
            <a:endParaRPr lang="en-US" sz="2640" dirty="0"/>
          </a:p>
        </p:txBody>
      </p:sp>
      <p:sp>
        <p:nvSpPr>
          <p:cNvPr id="113" name="Freeform 112"/>
          <p:cNvSpPr>
            <a:spLocks noEditPoints="1"/>
          </p:cNvSpPr>
          <p:nvPr/>
        </p:nvSpPr>
        <p:spPr bwMode="gray">
          <a:xfrm>
            <a:off x="5580372" y="2228850"/>
            <a:ext cx="921557" cy="685800"/>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solidFill>
          <a:ln>
            <a:noFill/>
          </a:ln>
          <a:extLst/>
        </p:spPr>
        <p:txBody>
          <a:bodyPr vert="horz" wrap="square" lIns="109728" tIns="54864" rIns="109728" bIns="54864" numCol="1" anchor="t" anchorCtr="0" compatLnSpc="1">
            <a:prstTxWarp prst="textNoShape">
              <a:avLst/>
            </a:prstTxWarp>
          </a:bodyPr>
          <a:lstStyle/>
          <a:p>
            <a:endParaRPr lang="en-US" sz="2640" dirty="0"/>
          </a:p>
        </p:txBody>
      </p:sp>
      <p:sp>
        <p:nvSpPr>
          <p:cNvPr id="114" name="Freeform 113"/>
          <p:cNvSpPr>
            <a:spLocks noEditPoints="1"/>
          </p:cNvSpPr>
          <p:nvPr/>
        </p:nvSpPr>
        <p:spPr bwMode="gray">
          <a:xfrm>
            <a:off x="8171340" y="2228850"/>
            <a:ext cx="921557" cy="685800"/>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solidFill>
          <a:ln>
            <a:noFill/>
          </a:ln>
          <a:extLst/>
        </p:spPr>
        <p:txBody>
          <a:bodyPr vert="horz" wrap="square" lIns="109728" tIns="54864" rIns="109728" bIns="54864" numCol="1" anchor="t" anchorCtr="0" compatLnSpc="1">
            <a:prstTxWarp prst="textNoShape">
              <a:avLst/>
            </a:prstTxWarp>
          </a:bodyPr>
          <a:lstStyle/>
          <a:p>
            <a:endParaRPr lang="en-US" sz="2640" dirty="0"/>
          </a:p>
        </p:txBody>
      </p:sp>
      <p:sp>
        <p:nvSpPr>
          <p:cNvPr id="2" name="Slide Number Placeholder 1"/>
          <p:cNvSpPr>
            <a:spLocks noGrp="1"/>
          </p:cNvSpPr>
          <p:nvPr>
            <p:ph type="sldNum" sz="quarter" idx="4294967295"/>
          </p:nvPr>
        </p:nvSpPr>
        <p:spPr>
          <a:xfrm>
            <a:off x="13735052" y="7715255"/>
            <a:ext cx="274320" cy="155171"/>
          </a:xfrm>
          <a:prstGeom prst="rect">
            <a:avLst/>
          </a:prstGeom>
        </p:spPr>
        <p:txBody>
          <a:bodyPr/>
          <a:lstStyle/>
          <a:p>
            <a:pPr>
              <a:lnSpc>
                <a:spcPct val="90000"/>
              </a:lnSpc>
            </a:pPr>
            <a:fld id="{1BC86A1F-E589-44B2-A543-2EC98F5547A7}" type="slidenum">
              <a:rPr lang="en-US" smtClean="0"/>
              <a:pPr>
                <a:lnSpc>
                  <a:spcPct val="90000"/>
                </a:lnSpc>
              </a:pPr>
              <a:t>13</a:t>
            </a:fld>
            <a:endParaRPr lang="en-US" dirty="0"/>
          </a:p>
        </p:txBody>
      </p:sp>
      <p:sp>
        <p:nvSpPr>
          <p:cNvPr id="93" name="Trapezoid 105"/>
          <p:cNvSpPr/>
          <p:nvPr/>
        </p:nvSpPr>
        <p:spPr bwMode="auto">
          <a:xfrm>
            <a:off x="4147377" y="5848353"/>
            <a:ext cx="3122539" cy="1955401"/>
          </a:xfrm>
          <a:custGeom>
            <a:avLst/>
            <a:gdLst>
              <a:gd name="connsiteX0" fmla="*/ 0 w 1911261"/>
              <a:gd name="connsiteY0" fmla="*/ 1990406 h 1990406"/>
              <a:gd name="connsiteX1" fmla="*/ 749061 w 1911261"/>
              <a:gd name="connsiteY1" fmla="*/ 0 h 1990406"/>
              <a:gd name="connsiteX2" fmla="*/ 1162200 w 1911261"/>
              <a:gd name="connsiteY2" fmla="*/ 0 h 1990406"/>
              <a:gd name="connsiteX3" fmla="*/ 1911261 w 1911261"/>
              <a:gd name="connsiteY3" fmla="*/ 1990406 h 1990406"/>
              <a:gd name="connsiteX4" fmla="*/ 0 w 1911261"/>
              <a:gd name="connsiteY4" fmla="*/ 1990406 h 1990406"/>
              <a:gd name="connsiteX0" fmla="*/ 0 w 2237373"/>
              <a:gd name="connsiteY0" fmla="*/ 1990406 h 1990406"/>
              <a:gd name="connsiteX1" fmla="*/ 749061 w 2237373"/>
              <a:gd name="connsiteY1" fmla="*/ 0 h 1990406"/>
              <a:gd name="connsiteX2" fmla="*/ 2237373 w 2237373"/>
              <a:gd name="connsiteY2" fmla="*/ 120580 h 1990406"/>
              <a:gd name="connsiteX3" fmla="*/ 1911261 w 2237373"/>
              <a:gd name="connsiteY3" fmla="*/ 1990406 h 1990406"/>
              <a:gd name="connsiteX4" fmla="*/ 0 w 2237373"/>
              <a:gd name="connsiteY4" fmla="*/ 1990406 h 1990406"/>
              <a:gd name="connsiteX0" fmla="*/ 0 w 2237373"/>
              <a:gd name="connsiteY0" fmla="*/ 1990406 h 1990406"/>
              <a:gd name="connsiteX1" fmla="*/ 749061 w 2237373"/>
              <a:gd name="connsiteY1" fmla="*/ 0 h 1990406"/>
              <a:gd name="connsiteX2" fmla="*/ 1027006 w 2237373"/>
              <a:gd name="connsiteY2" fmla="*/ 112234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990406 h 1990406"/>
              <a:gd name="connsiteX1" fmla="*/ 749061 w 2237373"/>
              <a:gd name="connsiteY1" fmla="*/ 0 h 1990406"/>
              <a:gd name="connsiteX2" fmla="*/ 1549521 w 2237373"/>
              <a:gd name="connsiteY2" fmla="*/ 142379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879874 h 1879874"/>
              <a:gd name="connsiteX1" fmla="*/ 1090705 w 2237373"/>
              <a:gd name="connsiteY1" fmla="*/ 0 h 1879874"/>
              <a:gd name="connsiteX2" fmla="*/ 1549521 w 2237373"/>
              <a:gd name="connsiteY2" fmla="*/ 31847 h 1879874"/>
              <a:gd name="connsiteX3" fmla="*/ 2237373 w 2237373"/>
              <a:gd name="connsiteY3" fmla="*/ 10048 h 1879874"/>
              <a:gd name="connsiteX4" fmla="*/ 1911261 w 2237373"/>
              <a:gd name="connsiteY4" fmla="*/ 1879874 h 1879874"/>
              <a:gd name="connsiteX5" fmla="*/ 0 w 2237373"/>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911261 w 2046454"/>
              <a:gd name="connsiteY4" fmla="*/ 1879874 h 1879874"/>
              <a:gd name="connsiteX5" fmla="*/ 0 w 2046454"/>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911261 w 2046454"/>
              <a:gd name="connsiteY5" fmla="*/ 1879874 h 1879874"/>
              <a:gd name="connsiteX6" fmla="*/ 0 w 2046454"/>
              <a:gd name="connsiteY6"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559569 w 2046454"/>
              <a:gd name="connsiteY5" fmla="*/ 1849729 h 1879874"/>
              <a:gd name="connsiteX6" fmla="*/ 0 w 2046454"/>
              <a:gd name="connsiteY6" fmla="*/ 1879874 h 1879874"/>
              <a:gd name="connsiteX0" fmla="*/ 0 w 2187006"/>
              <a:gd name="connsiteY0" fmla="*/ 1879874 h 1879874"/>
              <a:gd name="connsiteX1" fmla="*/ 1090705 w 2187006"/>
              <a:gd name="connsiteY1" fmla="*/ 0 h 1879874"/>
              <a:gd name="connsiteX2" fmla="*/ 1549521 w 2187006"/>
              <a:gd name="connsiteY2" fmla="*/ 31847 h 1879874"/>
              <a:gd name="connsiteX3" fmla="*/ 2046454 w 2187006"/>
              <a:gd name="connsiteY3" fmla="*/ 10048 h 1879874"/>
              <a:gd name="connsiteX4" fmla="*/ 2182354 w 2187006"/>
              <a:gd name="connsiteY4" fmla="*/ 1847252 h 1879874"/>
              <a:gd name="connsiteX5" fmla="*/ 1559569 w 2187006"/>
              <a:gd name="connsiteY5" fmla="*/ 1849729 h 1879874"/>
              <a:gd name="connsiteX6" fmla="*/ 0 w 2187006"/>
              <a:gd name="connsiteY6" fmla="*/ 1879874 h 1879874"/>
              <a:gd name="connsiteX0" fmla="*/ 0 w 2046468"/>
              <a:gd name="connsiteY0" fmla="*/ 1879874 h 1879874"/>
              <a:gd name="connsiteX1" fmla="*/ 1090705 w 2046468"/>
              <a:gd name="connsiteY1" fmla="*/ 0 h 1879874"/>
              <a:gd name="connsiteX2" fmla="*/ 1549521 w 2046468"/>
              <a:gd name="connsiteY2" fmla="*/ 31847 h 1879874"/>
              <a:gd name="connsiteX3" fmla="*/ 2046454 w 2046468"/>
              <a:gd name="connsiteY3" fmla="*/ 10048 h 1879874"/>
              <a:gd name="connsiteX4" fmla="*/ 1559569 w 2046468"/>
              <a:gd name="connsiteY4" fmla="*/ 1849729 h 1879874"/>
              <a:gd name="connsiteX5" fmla="*/ 0 w 2046468"/>
              <a:gd name="connsiteY5" fmla="*/ 1879874 h 1879874"/>
              <a:gd name="connsiteX0" fmla="*/ 0 w 2046459"/>
              <a:gd name="connsiteY0" fmla="*/ 1879874 h 1879874"/>
              <a:gd name="connsiteX1" fmla="*/ 1090705 w 2046459"/>
              <a:gd name="connsiteY1" fmla="*/ 0 h 1879874"/>
              <a:gd name="connsiteX2" fmla="*/ 1549521 w 2046459"/>
              <a:gd name="connsiteY2" fmla="*/ 31847 h 1879874"/>
              <a:gd name="connsiteX3" fmla="*/ 2046454 w 2046459"/>
              <a:gd name="connsiteY3" fmla="*/ 10048 h 1879874"/>
              <a:gd name="connsiteX4" fmla="*/ 1559569 w 2046459"/>
              <a:gd name="connsiteY4" fmla="*/ 1849729 h 1879874"/>
              <a:gd name="connsiteX5" fmla="*/ 0 w 2046459"/>
              <a:gd name="connsiteY5" fmla="*/ 1879874 h 1879874"/>
              <a:gd name="connsiteX0" fmla="*/ 0 w 2047493"/>
              <a:gd name="connsiteY0" fmla="*/ 1879874 h 1879874"/>
              <a:gd name="connsiteX1" fmla="*/ 1090705 w 2047493"/>
              <a:gd name="connsiteY1" fmla="*/ 0 h 1879874"/>
              <a:gd name="connsiteX2" fmla="*/ 1549521 w 2047493"/>
              <a:gd name="connsiteY2" fmla="*/ 31847 h 1879874"/>
              <a:gd name="connsiteX3" fmla="*/ 2046454 w 2047493"/>
              <a:gd name="connsiteY3" fmla="*/ 10048 h 1879874"/>
              <a:gd name="connsiteX4" fmla="*/ 1940593 w 2047493"/>
              <a:gd name="connsiteY4" fmla="*/ 1849729 h 1879874"/>
              <a:gd name="connsiteX5" fmla="*/ 0 w 2047493"/>
              <a:gd name="connsiteY5" fmla="*/ 1879874 h 1879874"/>
              <a:gd name="connsiteX0" fmla="*/ 0 w 2046472"/>
              <a:gd name="connsiteY0" fmla="*/ 1879874 h 1879874"/>
              <a:gd name="connsiteX1" fmla="*/ 1090705 w 2046472"/>
              <a:gd name="connsiteY1" fmla="*/ 0 h 1879874"/>
              <a:gd name="connsiteX2" fmla="*/ 1549521 w 2046472"/>
              <a:gd name="connsiteY2" fmla="*/ 31847 h 1879874"/>
              <a:gd name="connsiteX3" fmla="*/ 2046454 w 2046472"/>
              <a:gd name="connsiteY3" fmla="*/ 10048 h 1879874"/>
              <a:gd name="connsiteX4" fmla="*/ 1940593 w 2046472"/>
              <a:gd name="connsiteY4" fmla="*/ 1849729 h 1879874"/>
              <a:gd name="connsiteX5" fmla="*/ 0 w 2046472"/>
              <a:gd name="connsiteY5" fmla="*/ 1879874 h 1879874"/>
              <a:gd name="connsiteX0" fmla="*/ 0 w 2046472"/>
              <a:gd name="connsiteY0" fmla="*/ 1869826 h 1869826"/>
              <a:gd name="connsiteX1" fmla="*/ 979573 w 2046472"/>
              <a:gd name="connsiteY1" fmla="*/ 157431 h 1869826"/>
              <a:gd name="connsiteX2" fmla="*/ 1549521 w 2046472"/>
              <a:gd name="connsiteY2" fmla="*/ 21799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046472"/>
              <a:gd name="connsiteY0" fmla="*/ 1869826 h 1869826"/>
              <a:gd name="connsiteX1" fmla="*/ 979573 w 2046472"/>
              <a:gd name="connsiteY1" fmla="*/ 157431 h 1869826"/>
              <a:gd name="connsiteX2" fmla="*/ 1533645 w 2046472"/>
              <a:gd name="connsiteY2" fmla="*/ 172530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602118"/>
              <a:gd name="connsiteY0" fmla="*/ 1719095 h 1719095"/>
              <a:gd name="connsiteX1" fmla="*/ 979573 w 2602118"/>
              <a:gd name="connsiteY1" fmla="*/ 6700 h 1719095"/>
              <a:gd name="connsiteX2" fmla="*/ 1533645 w 2602118"/>
              <a:gd name="connsiteY2" fmla="*/ 21799 h 1719095"/>
              <a:gd name="connsiteX3" fmla="*/ 2602115 w 2602118"/>
              <a:gd name="connsiteY3" fmla="*/ 0 h 1719095"/>
              <a:gd name="connsiteX4" fmla="*/ 1940593 w 2602118"/>
              <a:gd name="connsiteY4" fmla="*/ 1688950 h 1719095"/>
              <a:gd name="connsiteX5" fmla="*/ 0 w 2602118"/>
              <a:gd name="connsiteY5" fmla="*/ 1719095 h 1719095"/>
              <a:gd name="connsiteX0" fmla="*/ 0 w 2602119"/>
              <a:gd name="connsiteY0" fmla="*/ 1719095 h 1719095"/>
              <a:gd name="connsiteX1" fmla="*/ 979573 w 2602119"/>
              <a:gd name="connsiteY1" fmla="*/ 6700 h 1719095"/>
              <a:gd name="connsiteX2" fmla="*/ 1533645 w 2602119"/>
              <a:gd name="connsiteY2" fmla="*/ 21799 h 1719095"/>
              <a:gd name="connsiteX3" fmla="*/ 2602115 w 2602119"/>
              <a:gd name="connsiteY3" fmla="*/ 0 h 1719095"/>
              <a:gd name="connsiteX4" fmla="*/ 1940593 w 2602119"/>
              <a:gd name="connsiteY4" fmla="*/ 1688950 h 1719095"/>
              <a:gd name="connsiteX5" fmla="*/ 0 w 2602119"/>
              <a:gd name="connsiteY5" fmla="*/ 1719095 h 1719095"/>
              <a:gd name="connsiteX0" fmla="*/ 0 w 2602115"/>
              <a:gd name="connsiteY0" fmla="*/ 1719095 h 1719095"/>
              <a:gd name="connsiteX1" fmla="*/ 979573 w 2602115"/>
              <a:gd name="connsiteY1" fmla="*/ 6700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62053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46177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115" h="1719095">
                <a:moveTo>
                  <a:pt x="0" y="1719095"/>
                </a:moveTo>
                <a:lnTo>
                  <a:pt x="646177" y="23448"/>
                </a:lnTo>
                <a:cubicBezTo>
                  <a:pt x="658438" y="30714"/>
                  <a:pt x="1521384" y="14533"/>
                  <a:pt x="1533645" y="21799"/>
                </a:cubicBezTo>
                <a:lnTo>
                  <a:pt x="2602115" y="0"/>
                </a:lnTo>
                <a:cubicBezTo>
                  <a:pt x="1984625" y="1609312"/>
                  <a:pt x="2154662" y="1126095"/>
                  <a:pt x="1940593" y="1688950"/>
                </a:cubicBezTo>
                <a:lnTo>
                  <a:pt x="0" y="1719095"/>
                </a:lnTo>
                <a:close/>
              </a:path>
            </a:pathLst>
          </a:custGeom>
          <a:solidFill>
            <a:srgbClr val="B6C2FF">
              <a:alpha val="57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91" name="Trapezoid 90"/>
          <p:cNvSpPr/>
          <p:nvPr/>
        </p:nvSpPr>
        <p:spPr bwMode="auto">
          <a:xfrm>
            <a:off x="1774681" y="5879701"/>
            <a:ext cx="3352008" cy="1905000"/>
          </a:xfrm>
          <a:prstGeom prst="trapezoid">
            <a:avLst/>
          </a:prstGeom>
          <a:solidFill>
            <a:schemeClr val="tx2">
              <a:lumMod val="20000"/>
              <a:lumOff val="80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108" name="Trapezoid 107"/>
          <p:cNvSpPr/>
          <p:nvPr/>
        </p:nvSpPr>
        <p:spPr bwMode="auto">
          <a:xfrm>
            <a:off x="6726994" y="5853031"/>
            <a:ext cx="2495714" cy="1905000"/>
          </a:xfrm>
          <a:prstGeom prst="trapezoid">
            <a:avLst>
              <a:gd name="adj" fmla="val 38001"/>
            </a:avLst>
          </a:prstGeom>
          <a:solidFill>
            <a:schemeClr val="tx2">
              <a:lumMod val="20000"/>
              <a:lumOff val="80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110" name="Trapezoid 109"/>
          <p:cNvSpPr/>
          <p:nvPr/>
        </p:nvSpPr>
        <p:spPr bwMode="auto">
          <a:xfrm>
            <a:off x="6803852" y="5867403"/>
            <a:ext cx="3643536" cy="1885950"/>
          </a:xfrm>
          <a:prstGeom prst="trapezoid">
            <a:avLst>
              <a:gd name="adj" fmla="val 32842"/>
            </a:avLst>
          </a:prstGeom>
          <a:solidFill>
            <a:schemeClr val="tx2">
              <a:lumMod val="20000"/>
              <a:lumOff val="80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grpSp>
        <p:nvGrpSpPr>
          <p:cNvPr id="4" name="Group 3"/>
          <p:cNvGrpSpPr/>
          <p:nvPr/>
        </p:nvGrpSpPr>
        <p:grpSpPr>
          <a:xfrm>
            <a:off x="2277792" y="5168903"/>
            <a:ext cx="2382216" cy="703264"/>
            <a:chOff x="1817192" y="4307417"/>
            <a:chExt cx="1985180" cy="586053"/>
          </a:xfrm>
        </p:grpSpPr>
        <p:sp>
          <p:nvSpPr>
            <p:cNvPr id="90" name="Rounded Rectangle 89"/>
            <p:cNvSpPr/>
            <p:nvPr/>
          </p:nvSpPr>
          <p:spPr>
            <a:xfrm>
              <a:off x="1817192" y="4307417"/>
              <a:ext cx="1985180" cy="586053"/>
            </a:xfrm>
            <a:prstGeom prst="roundRect">
              <a:avLst>
                <a:gd name="adj" fmla="val 0"/>
              </a:avLst>
            </a:prstGeom>
            <a:solidFill>
              <a:srgbClr val="00188F"/>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2640" dirty="0"/>
            </a:p>
          </p:txBody>
        </p:sp>
        <p:sp>
          <p:nvSpPr>
            <p:cNvPr id="92" name="TextBox 91"/>
            <p:cNvSpPr txBox="1"/>
            <p:nvPr/>
          </p:nvSpPr>
          <p:spPr>
            <a:xfrm>
              <a:off x="1995006" y="4446293"/>
              <a:ext cx="1787991" cy="277120"/>
            </a:xfrm>
            <a:prstGeom prst="rect">
              <a:avLst/>
            </a:prstGeom>
            <a:noFill/>
          </p:spPr>
          <p:txBody>
            <a:bodyPr wrap="square" lIns="109871" tIns="54936" rIns="109871" bIns="54936">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1440" b="0" dirty="0">
                  <a:solidFill>
                    <a:schemeClr val="bg1"/>
                  </a:solidFill>
                  <a:effectLst/>
                </a:rPr>
                <a:t>Storage Space</a:t>
              </a:r>
            </a:p>
          </p:txBody>
        </p:sp>
        <p:pic>
          <p:nvPicPr>
            <p:cNvPr id="94"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Group 101"/>
          <p:cNvGrpSpPr/>
          <p:nvPr/>
        </p:nvGrpSpPr>
        <p:grpSpPr>
          <a:xfrm>
            <a:off x="4860252" y="5168903"/>
            <a:ext cx="2454223" cy="703264"/>
            <a:chOff x="1817191" y="4307417"/>
            <a:chExt cx="2045186" cy="586053"/>
          </a:xfrm>
        </p:grpSpPr>
        <p:sp>
          <p:nvSpPr>
            <p:cNvPr id="103" name="Rounded Rectangle 102"/>
            <p:cNvSpPr/>
            <p:nvPr/>
          </p:nvSpPr>
          <p:spPr>
            <a:xfrm>
              <a:off x="1817191" y="4307417"/>
              <a:ext cx="2016023" cy="586053"/>
            </a:xfrm>
            <a:prstGeom prst="roundRect">
              <a:avLst>
                <a:gd name="adj" fmla="val 0"/>
              </a:avLst>
            </a:prstGeom>
            <a:solidFill>
              <a:srgbClr val="00188F"/>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2640" dirty="0"/>
            </a:p>
          </p:txBody>
        </p:sp>
        <p:sp>
          <p:nvSpPr>
            <p:cNvPr id="104" name="TextBox 103"/>
            <p:cNvSpPr txBox="1"/>
            <p:nvPr/>
          </p:nvSpPr>
          <p:spPr>
            <a:xfrm>
              <a:off x="2074386" y="4462168"/>
              <a:ext cx="1787991" cy="277120"/>
            </a:xfrm>
            <a:prstGeom prst="rect">
              <a:avLst/>
            </a:prstGeom>
            <a:noFill/>
          </p:spPr>
          <p:txBody>
            <a:bodyPr wrap="square" lIns="109871" tIns="54936" rIns="109871" bIns="54936">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1440" b="0" dirty="0">
                  <a:solidFill>
                    <a:schemeClr val="bg1"/>
                  </a:solidFill>
                  <a:effectLst/>
                </a:rPr>
                <a:t>Storage Space</a:t>
              </a:r>
            </a:p>
          </p:txBody>
        </p:sp>
        <p:pic>
          <p:nvPicPr>
            <p:cNvPr id="105"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 name="Group 97"/>
          <p:cNvGrpSpPr/>
          <p:nvPr/>
        </p:nvGrpSpPr>
        <p:grpSpPr>
          <a:xfrm>
            <a:off x="7441578" y="5162550"/>
            <a:ext cx="2435172" cy="723900"/>
            <a:chOff x="1817192" y="4312173"/>
            <a:chExt cx="2029310" cy="603250"/>
          </a:xfrm>
        </p:grpSpPr>
        <p:sp>
          <p:nvSpPr>
            <p:cNvPr id="99" name="Rounded Rectangle 98"/>
            <p:cNvSpPr/>
            <p:nvPr/>
          </p:nvSpPr>
          <p:spPr>
            <a:xfrm>
              <a:off x="1817192" y="4312173"/>
              <a:ext cx="1985180" cy="603250"/>
            </a:xfrm>
            <a:prstGeom prst="roundRect">
              <a:avLst>
                <a:gd name="adj" fmla="val 0"/>
              </a:avLst>
            </a:prstGeom>
            <a:solidFill>
              <a:schemeClr val="accent1"/>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109871" tIns="54936" rIns="109871" bIns="54936" anchor="ctr"/>
            <a:lstStyle/>
            <a:p>
              <a:pPr algn="ctr">
                <a:defRPr/>
              </a:pPr>
              <a:endParaRPr lang="en-US" sz="2640" dirty="0"/>
            </a:p>
          </p:txBody>
        </p:sp>
        <p:sp>
          <p:nvSpPr>
            <p:cNvPr id="100" name="TextBox 99"/>
            <p:cNvSpPr txBox="1"/>
            <p:nvPr/>
          </p:nvSpPr>
          <p:spPr>
            <a:xfrm>
              <a:off x="2058511" y="4446293"/>
              <a:ext cx="1787991" cy="277120"/>
            </a:xfrm>
            <a:prstGeom prst="rect">
              <a:avLst/>
            </a:prstGeom>
            <a:noFill/>
          </p:spPr>
          <p:txBody>
            <a:bodyPr wrap="square" lIns="109871" tIns="54936" rIns="109871" bIns="54936">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1440" b="0" dirty="0">
                  <a:solidFill>
                    <a:schemeClr val="bg1"/>
                  </a:solidFill>
                  <a:effectLst/>
                </a:rPr>
                <a:t>Storage Space</a:t>
              </a:r>
            </a:p>
          </p:txBody>
        </p:sp>
        <p:pic>
          <p:nvPicPr>
            <p:cNvPr id="101"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94633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Rectangle 72"/>
          <p:cNvSpPr/>
          <p:nvPr/>
        </p:nvSpPr>
        <p:spPr bwMode="auto">
          <a:xfrm>
            <a:off x="11795760" y="833"/>
            <a:ext cx="2255584"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164592" rIns="109723" bIns="54862" numCol="1" rtlCol="0" anchor="t" anchorCtr="0" compatLnSpc="1">
            <a:prstTxWarp prst="textNoShape">
              <a:avLst/>
            </a:prstTxWarp>
          </a:bodyPr>
          <a:lstStyle/>
          <a:p>
            <a:pPr algn="r">
              <a:lnSpc>
                <a:spcPct val="90000"/>
              </a:lnSpc>
            </a:pPr>
            <a:r>
              <a:rPr lang="en-US" sz="1440" dirty="0">
                <a:solidFill>
                  <a:srgbClr val="FFFFFF"/>
                </a:solidFill>
              </a:rPr>
              <a:t>ENTERPRISE-CLASS FEATURES ON LESS EXPENSIVE HARDWARE</a:t>
            </a:r>
          </a:p>
        </p:txBody>
      </p:sp>
    </p:spTree>
    <p:extLst>
      <p:ext uri="{BB962C8B-B14F-4D97-AF65-F5344CB8AC3E}">
        <p14:creationId xmlns:p14="http://schemas.microsoft.com/office/powerpoint/2010/main" val="854208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7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childTnLst>
                          </p:cTn>
                        </p:par>
                        <p:par>
                          <p:cTn id="33" fill="hold">
                            <p:stCondLst>
                              <p:cond delay="500"/>
                            </p:stCondLst>
                            <p:childTnLst>
                              <p:par>
                                <p:cTn id="34" presetID="27" presetClass="emph" presetSubtype="0" fill="remove" grpId="1" nodeType="afterEffect">
                                  <p:stCondLst>
                                    <p:cond delay="0"/>
                                  </p:stCondLst>
                                  <p:childTnLst>
                                    <p:animClr clrSpc="rgb" dir="cw">
                                      <p:cBhvr override="childStyle">
                                        <p:cTn id="35" dur="250" autoRev="1" fill="remove"/>
                                        <p:tgtEl>
                                          <p:spTgt spid="83"/>
                                        </p:tgtEl>
                                        <p:attrNameLst>
                                          <p:attrName>style.color</p:attrName>
                                        </p:attrNameLst>
                                      </p:cBhvr>
                                      <p:to>
                                        <a:schemeClr val="bg1"/>
                                      </p:to>
                                    </p:animClr>
                                    <p:animClr clrSpc="rgb" dir="cw">
                                      <p:cBhvr>
                                        <p:cTn id="36" dur="250" autoRev="1" fill="remove"/>
                                        <p:tgtEl>
                                          <p:spTgt spid="83"/>
                                        </p:tgtEl>
                                        <p:attrNameLst>
                                          <p:attrName>fillcolor</p:attrName>
                                        </p:attrNameLst>
                                      </p:cBhvr>
                                      <p:to>
                                        <a:schemeClr val="bg1"/>
                                      </p:to>
                                    </p:animClr>
                                    <p:set>
                                      <p:cBhvr>
                                        <p:cTn id="37" dur="250" autoRev="1" fill="remove"/>
                                        <p:tgtEl>
                                          <p:spTgt spid="83"/>
                                        </p:tgtEl>
                                        <p:attrNameLst>
                                          <p:attrName>fill.type</p:attrName>
                                        </p:attrNameLst>
                                      </p:cBhvr>
                                      <p:to>
                                        <p:strVal val="solid"/>
                                      </p:to>
                                    </p:set>
                                    <p:set>
                                      <p:cBhvr>
                                        <p:cTn id="38" dur="250" autoRev="1" fill="remove"/>
                                        <p:tgtEl>
                                          <p:spTgt spid="83"/>
                                        </p:tgtEl>
                                        <p:attrNameLst>
                                          <p:attrName>fill.on</p:attrName>
                                        </p:attrNameLst>
                                      </p:cBhvr>
                                      <p:to>
                                        <p:strVal val="tru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38"/>
                                        </p:tgtEl>
                                        <p:attrNameLst>
                                          <p:attrName>style.visibility</p:attrName>
                                        </p:attrNameLst>
                                      </p:cBhvr>
                                      <p:to>
                                        <p:strVal val="visible"/>
                                      </p:to>
                                    </p:set>
                                  </p:childTnLst>
                                </p:cTn>
                              </p:par>
                            </p:childTnLst>
                          </p:cTn>
                        </p:par>
                        <p:par>
                          <p:cTn id="42" fill="hold">
                            <p:stCondLst>
                              <p:cond delay="1000"/>
                            </p:stCondLst>
                            <p:childTnLst>
                              <p:par>
                                <p:cTn id="43" presetID="22" presetClass="entr" presetSubtype="2" fill="hold" grpId="0"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right)">
                                      <p:cBhvr>
                                        <p:cTn id="45" dur="500"/>
                                        <p:tgtEl>
                                          <p:spTgt spid="85"/>
                                        </p:tgtEl>
                                      </p:cBhvr>
                                    </p:animEffect>
                                  </p:childTnLst>
                                </p:cTn>
                              </p:par>
                            </p:childTnLst>
                          </p:cTn>
                        </p:par>
                        <p:par>
                          <p:cTn id="46" fill="hold">
                            <p:stCondLst>
                              <p:cond delay="1500"/>
                            </p:stCondLst>
                            <p:childTnLst>
                              <p:par>
                                <p:cTn id="47" presetID="27" presetClass="emph" presetSubtype="0" fill="remove" grpId="1" nodeType="afterEffect">
                                  <p:stCondLst>
                                    <p:cond delay="0"/>
                                  </p:stCondLst>
                                  <p:childTnLst>
                                    <p:animClr clrSpc="rgb" dir="cw">
                                      <p:cBhvr override="childStyle">
                                        <p:cTn id="48" dur="250" autoRev="1" fill="remove"/>
                                        <p:tgtEl>
                                          <p:spTgt spid="85"/>
                                        </p:tgtEl>
                                        <p:attrNameLst>
                                          <p:attrName>style.color</p:attrName>
                                        </p:attrNameLst>
                                      </p:cBhvr>
                                      <p:to>
                                        <a:schemeClr val="bg1"/>
                                      </p:to>
                                    </p:animClr>
                                    <p:animClr clrSpc="rgb" dir="cw">
                                      <p:cBhvr>
                                        <p:cTn id="49" dur="250" autoRev="1" fill="remove"/>
                                        <p:tgtEl>
                                          <p:spTgt spid="85"/>
                                        </p:tgtEl>
                                        <p:attrNameLst>
                                          <p:attrName>fillcolor</p:attrName>
                                        </p:attrNameLst>
                                      </p:cBhvr>
                                      <p:to>
                                        <a:schemeClr val="bg1"/>
                                      </p:to>
                                    </p:animClr>
                                    <p:set>
                                      <p:cBhvr>
                                        <p:cTn id="50" dur="250" autoRev="1" fill="remove"/>
                                        <p:tgtEl>
                                          <p:spTgt spid="85"/>
                                        </p:tgtEl>
                                        <p:attrNameLst>
                                          <p:attrName>fill.type</p:attrName>
                                        </p:attrNameLst>
                                      </p:cBhvr>
                                      <p:to>
                                        <p:strVal val="solid"/>
                                      </p:to>
                                    </p:set>
                                    <p:set>
                                      <p:cBhvr>
                                        <p:cTn id="51" dur="250" autoRev="1" fill="remove"/>
                                        <p:tgtEl>
                                          <p:spTgt spid="85"/>
                                        </p:tgtEl>
                                        <p:attrNameLst>
                                          <p:attrName>fill.on</p:attrName>
                                        </p:attrNameLst>
                                      </p:cBhvr>
                                      <p:to>
                                        <p:strVal val="true"/>
                                      </p:to>
                                    </p:se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down)">
                                      <p:cBhvr>
                                        <p:cTn id="62" dur="500"/>
                                        <p:tgtEl>
                                          <p:spTgt spid="91"/>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366"/>
                                        </p:tgtEl>
                                        <p:attrNameLst>
                                          <p:attrName>style.visibility</p:attrName>
                                        </p:attrNameLst>
                                      </p:cBhvr>
                                      <p:to>
                                        <p:strVal val="visible"/>
                                      </p:to>
                                    </p:set>
                                    <p:animEffect transition="in" filter="fade">
                                      <p:cBhvr>
                                        <p:cTn id="69" dur="500"/>
                                        <p:tgtEl>
                                          <p:spTgt spid="1536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wipe(down)">
                                      <p:cBhvr>
                                        <p:cTn id="72" dur="500"/>
                                        <p:tgtEl>
                                          <p:spTgt spid="93"/>
                                        </p:tgtEl>
                                      </p:cBhvr>
                                    </p:animEffect>
                                  </p:childTnLst>
                                </p:cTn>
                              </p:par>
                            </p:childTnLst>
                          </p:cTn>
                        </p:par>
                        <p:par>
                          <p:cTn id="73" fill="hold">
                            <p:stCondLst>
                              <p:cond delay="1000"/>
                            </p:stCondLst>
                            <p:childTnLst>
                              <p:par>
                                <p:cTn id="74" presetID="22" presetClass="entr" presetSubtype="4" fill="hold"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wipe(down)">
                                      <p:cBhvr>
                                        <p:cTn id="76" dur="500"/>
                                        <p:tgtEl>
                                          <p:spTgt spid="10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down)">
                                      <p:cBhvr>
                                        <p:cTn id="79" dur="500"/>
                                        <p:tgtEl>
                                          <p:spTgt spid="108"/>
                                        </p:tgtEl>
                                      </p:cBhvr>
                                    </p:animEffect>
                                  </p:childTnLst>
                                </p:cTn>
                              </p:par>
                            </p:childTnLst>
                          </p:cTn>
                        </p:par>
                        <p:par>
                          <p:cTn id="80" fill="hold">
                            <p:stCondLst>
                              <p:cond delay="1500"/>
                            </p:stCondLst>
                            <p:childTnLst>
                              <p:par>
                                <p:cTn id="81" presetID="22" presetClass="entr" presetSubtype="4" fill="hold" nodeType="after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wipe(down)">
                                      <p:cBhvr>
                                        <p:cTn id="83" dur="500"/>
                                        <p:tgtEl>
                                          <p:spTgt spid="9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8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par>
                          <p:cTn id="91" fill="hold">
                            <p:stCondLst>
                              <p:cond delay="0"/>
                            </p:stCondLst>
                            <p:childTnLst>
                              <p:par>
                                <p:cTn id="92" presetID="22" presetClass="entr" presetSubtype="8"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left)">
                                      <p:cBhvr>
                                        <p:cTn id="94" dur="500"/>
                                        <p:tgtEl>
                                          <p:spTgt spid="76"/>
                                        </p:tgtEl>
                                      </p:cBhvr>
                                    </p:animEffect>
                                  </p:childTnLst>
                                </p:cTn>
                              </p:par>
                              <p:par>
                                <p:cTn id="95" presetID="10" presetClass="exit" presetSubtype="0" fill="hold" grpId="2" nodeType="withEffect">
                                  <p:stCondLst>
                                    <p:cond delay="0"/>
                                  </p:stCondLst>
                                  <p:childTnLst>
                                    <p:animEffect transition="out" filter="fade">
                                      <p:cBhvr>
                                        <p:cTn id="96" dur="500"/>
                                        <p:tgtEl>
                                          <p:spTgt spid="85"/>
                                        </p:tgtEl>
                                      </p:cBhvr>
                                    </p:animEffect>
                                    <p:set>
                                      <p:cBhvr>
                                        <p:cTn id="97" dur="1" fill="hold">
                                          <p:stCondLst>
                                            <p:cond delay="499"/>
                                          </p:stCondLst>
                                        </p:cTn>
                                        <p:tgtEl>
                                          <p:spTgt spid="8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8"/>
                                        </p:tgtEl>
                                      </p:cBhvr>
                                    </p:animEffect>
                                    <p:set>
                                      <p:cBhvr>
                                        <p:cTn id="100" dur="1" fill="hold">
                                          <p:stCondLst>
                                            <p:cond delay="499"/>
                                          </p:stCondLst>
                                        </p:cTn>
                                        <p:tgtEl>
                                          <p:spTgt spid="108"/>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500"/>
                                        <p:tgtEl>
                                          <p:spTgt spid="11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fade">
                                      <p:cBhvr>
                                        <p:cTn id="109" dur="1000"/>
                                        <p:tgtEl>
                                          <p:spTgt spid="89"/>
                                        </p:tgtEl>
                                      </p:cBhvr>
                                    </p:animEffect>
                                    <p:anim calcmode="lin" valueType="num">
                                      <p:cBhvr>
                                        <p:cTn id="110" dur="1000" fill="hold"/>
                                        <p:tgtEl>
                                          <p:spTgt spid="89"/>
                                        </p:tgtEl>
                                        <p:attrNameLst>
                                          <p:attrName>ppt_x</p:attrName>
                                        </p:attrNameLst>
                                      </p:cBhvr>
                                      <p:tavLst>
                                        <p:tav tm="0">
                                          <p:val>
                                            <p:strVal val="#ppt_x"/>
                                          </p:val>
                                        </p:tav>
                                        <p:tav tm="100000">
                                          <p:val>
                                            <p:strVal val="#ppt_x"/>
                                          </p:val>
                                        </p:tav>
                                      </p:tavLst>
                                    </p:anim>
                                    <p:anim calcmode="lin" valueType="num">
                                      <p:cBhvr>
                                        <p:cTn id="111" dur="1000" fill="hold"/>
                                        <p:tgtEl>
                                          <p:spTgt spid="89"/>
                                        </p:tgtEl>
                                        <p:attrNameLst>
                                          <p:attrName>ppt_y</p:attrName>
                                        </p:attrNameLst>
                                      </p:cBhvr>
                                      <p:tavLst>
                                        <p:tav tm="0">
                                          <p:val>
                                            <p:strVal val="#ppt_y+.1"/>
                                          </p:val>
                                        </p:tav>
                                        <p:tav tm="100000">
                                          <p:val>
                                            <p:strVal val="#ppt_y"/>
                                          </p:val>
                                        </p:tav>
                                      </p:tavLst>
                                    </p:anim>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15386"/>
                                        </p:tgtEl>
                                        <p:attrNameLst>
                                          <p:attrName>style.visibility</p:attrName>
                                        </p:attrNameLst>
                                      </p:cBhvr>
                                      <p:to>
                                        <p:strVal val="visible"/>
                                      </p:to>
                                    </p:set>
                                    <p:animEffect transition="in" filter="fade">
                                      <p:cBhvr>
                                        <p:cTn id="115" dur="500"/>
                                        <p:tgtEl>
                                          <p:spTgt spid="15386"/>
                                        </p:tgtEl>
                                      </p:cBhvr>
                                    </p:animEffect>
                                  </p:childTnLst>
                                </p:cTn>
                              </p:par>
                              <p:par>
                                <p:cTn id="116" presetID="13" presetClass="entr" presetSubtype="32"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plus(out)">
                                      <p:cBhvr>
                                        <p:cTn id="118" dur="2000"/>
                                        <p:tgtEl>
                                          <p:spTgt spid="8"/>
                                        </p:tgtEl>
                                      </p:cBhvr>
                                    </p:animEffect>
                                  </p:childTnLst>
                                </p:cTn>
                              </p:par>
                              <p:par>
                                <p:cTn id="119" presetID="13" presetClass="entr" presetSubtype="32"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plus(out)">
                                      <p:cBhvr>
                                        <p:cTn id="121" dur="2000"/>
                                        <p:tgtEl>
                                          <p:spTgt spid="7"/>
                                        </p:tgtEl>
                                      </p:cBhvr>
                                    </p:animEffect>
                                  </p:childTnLst>
                                </p:cTn>
                              </p:par>
                              <p:par>
                                <p:cTn id="122" presetID="13" presetClass="entr" presetSubtype="32"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plus(out)">
                                      <p:cBhvr>
                                        <p:cTn id="124" dur="2000"/>
                                        <p:tgtEl>
                                          <p:spTgt spid="9"/>
                                        </p:tgtEl>
                                      </p:cBhvr>
                                    </p:animEffect>
                                  </p:childTnLst>
                                </p:cTn>
                              </p:par>
                              <p:par>
                                <p:cTn id="125" presetID="13" presetClass="entr" presetSubtype="32"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plus(out)">
                                      <p:cBhvr>
                                        <p:cTn id="127" dur="2000"/>
                                        <p:tgtEl>
                                          <p:spTgt spid="10"/>
                                        </p:tgtEl>
                                      </p:cBhvr>
                                    </p:animEffect>
                                  </p:childTnLst>
                                </p:cTn>
                              </p:par>
                              <p:par>
                                <p:cTn id="128" presetID="13" presetClass="entr" presetSubtype="32" fill="hold" nodeType="with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plus(out)">
                                      <p:cBhvr>
                                        <p:cTn id="130" dur="2000"/>
                                        <p:tgtEl>
                                          <p:spTgt spid="5"/>
                                        </p:tgtEl>
                                      </p:cBhvr>
                                    </p:animEffect>
                                  </p:childTnLst>
                                </p:cTn>
                              </p:par>
                              <p:par>
                                <p:cTn id="131" presetID="13" presetClass="entr" presetSubtype="32" fill="hold" grpId="0" nodeType="withEffect">
                                  <p:stCondLst>
                                    <p:cond delay="0"/>
                                  </p:stCondLst>
                                  <p:childTnLst>
                                    <p:set>
                                      <p:cBhvr>
                                        <p:cTn id="132" dur="1" fill="hold">
                                          <p:stCondLst>
                                            <p:cond delay="0"/>
                                          </p:stCondLst>
                                        </p:cTn>
                                        <p:tgtEl>
                                          <p:spTgt spid="156"/>
                                        </p:tgtEl>
                                        <p:attrNameLst>
                                          <p:attrName>style.visibility</p:attrName>
                                        </p:attrNameLst>
                                      </p:cBhvr>
                                      <p:to>
                                        <p:strVal val="visible"/>
                                      </p:to>
                                    </p:set>
                                    <p:animEffect transition="in" filter="plus(out)">
                                      <p:cBhvr>
                                        <p:cTn id="133" dur="2000"/>
                                        <p:tgtEl>
                                          <p:spTgt spid="156"/>
                                        </p:tgtEl>
                                      </p:cBhvr>
                                    </p:animEffect>
                                  </p:childTnLst>
                                </p:cTn>
                              </p:par>
                              <p:par>
                                <p:cTn id="134" presetID="13" presetClass="entr" presetSubtype="32"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plus(out)">
                                      <p:cBhvr>
                                        <p:cTn id="136" dur="2000"/>
                                        <p:tgtEl>
                                          <p:spTgt spid="6"/>
                                        </p:tgtEl>
                                      </p:cBhvr>
                                    </p:animEffect>
                                  </p:childTnLst>
                                </p:cTn>
                              </p:par>
                              <p:par>
                                <p:cTn id="137" presetID="13" presetClass="entr" presetSubtype="32" fill="hold" nodeType="with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plus(out)">
                                      <p:cBhvr>
                                        <p:cTn id="139" dur="2000"/>
                                        <p:tgtEl>
                                          <p:spTgt spid="12"/>
                                        </p:tgtEl>
                                      </p:cBhvr>
                                    </p:animEffect>
                                  </p:childTnLst>
                                </p:cTn>
                              </p:par>
                              <p:par>
                                <p:cTn id="140" presetID="13" presetClass="entr" presetSubtype="32" fill="hold" nodeType="with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plus(out)">
                                      <p:cBhvr>
                                        <p:cTn id="142" dur="20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1000"/>
                                        <p:tgtEl>
                                          <p:spTgt spid="111"/>
                                        </p:tgtEl>
                                      </p:cBhvr>
                                    </p:animEffect>
                                    <p:anim calcmode="lin" valueType="num">
                                      <p:cBhvr>
                                        <p:cTn id="148" dur="1000" fill="hold"/>
                                        <p:tgtEl>
                                          <p:spTgt spid="111"/>
                                        </p:tgtEl>
                                        <p:attrNameLst>
                                          <p:attrName>ppt_x</p:attrName>
                                        </p:attrNameLst>
                                      </p:cBhvr>
                                      <p:tavLst>
                                        <p:tav tm="0">
                                          <p:val>
                                            <p:strVal val="#ppt_x"/>
                                          </p:val>
                                        </p:tav>
                                        <p:tav tm="100000">
                                          <p:val>
                                            <p:strVal val="#ppt_x"/>
                                          </p:val>
                                        </p:tav>
                                      </p:tavLst>
                                    </p:anim>
                                    <p:anim calcmode="lin" valueType="num">
                                      <p:cBhvr>
                                        <p:cTn id="149" dur="1000" fill="hold"/>
                                        <p:tgtEl>
                                          <p:spTgt spid="111"/>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113"/>
                                        </p:tgtEl>
                                        <p:attrNameLst>
                                          <p:attrName>style.visibility</p:attrName>
                                        </p:attrNameLst>
                                      </p:cBhvr>
                                      <p:to>
                                        <p:strVal val="visible"/>
                                      </p:to>
                                    </p:set>
                                    <p:animEffect transition="in" filter="fade">
                                      <p:cBhvr>
                                        <p:cTn id="152" dur="1000"/>
                                        <p:tgtEl>
                                          <p:spTgt spid="113"/>
                                        </p:tgtEl>
                                      </p:cBhvr>
                                    </p:animEffect>
                                    <p:anim calcmode="lin" valueType="num">
                                      <p:cBhvr>
                                        <p:cTn id="153" dur="1000" fill="hold"/>
                                        <p:tgtEl>
                                          <p:spTgt spid="113"/>
                                        </p:tgtEl>
                                        <p:attrNameLst>
                                          <p:attrName>ppt_x</p:attrName>
                                        </p:attrNameLst>
                                      </p:cBhvr>
                                      <p:tavLst>
                                        <p:tav tm="0">
                                          <p:val>
                                            <p:strVal val="#ppt_x"/>
                                          </p:val>
                                        </p:tav>
                                        <p:tav tm="100000">
                                          <p:val>
                                            <p:strVal val="#ppt_x"/>
                                          </p:val>
                                        </p:tav>
                                      </p:tavLst>
                                    </p:anim>
                                    <p:anim calcmode="lin" valueType="num">
                                      <p:cBhvr>
                                        <p:cTn id="154" dur="1000" fill="hold"/>
                                        <p:tgtEl>
                                          <p:spTgt spid="113"/>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114"/>
                                        </p:tgtEl>
                                        <p:attrNameLst>
                                          <p:attrName>style.visibility</p:attrName>
                                        </p:attrNameLst>
                                      </p:cBhvr>
                                      <p:to>
                                        <p:strVal val="visible"/>
                                      </p:to>
                                    </p:set>
                                    <p:animEffect transition="in" filter="fade">
                                      <p:cBhvr>
                                        <p:cTn id="157" dur="1000"/>
                                        <p:tgtEl>
                                          <p:spTgt spid="114"/>
                                        </p:tgtEl>
                                      </p:cBhvr>
                                    </p:animEffect>
                                    <p:anim calcmode="lin" valueType="num">
                                      <p:cBhvr>
                                        <p:cTn id="158" dur="1000" fill="hold"/>
                                        <p:tgtEl>
                                          <p:spTgt spid="114"/>
                                        </p:tgtEl>
                                        <p:attrNameLst>
                                          <p:attrName>ppt_x</p:attrName>
                                        </p:attrNameLst>
                                      </p:cBhvr>
                                      <p:tavLst>
                                        <p:tav tm="0">
                                          <p:val>
                                            <p:strVal val="#ppt_x"/>
                                          </p:val>
                                        </p:tav>
                                        <p:tav tm="100000">
                                          <p:val>
                                            <p:strVal val="#ppt_x"/>
                                          </p:val>
                                        </p:tav>
                                      </p:tavLst>
                                    </p:anim>
                                    <p:anim calcmode="lin" valueType="num">
                                      <p:cBhvr>
                                        <p:cTn id="159" dur="1000" fill="hold"/>
                                        <p:tgtEl>
                                          <p:spTgt spid="114"/>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5367"/>
                                        </p:tgtEl>
                                        <p:attrNameLst>
                                          <p:attrName>style.visibility</p:attrName>
                                        </p:attrNameLst>
                                      </p:cBhvr>
                                      <p:to>
                                        <p:strVal val="visible"/>
                                      </p:to>
                                    </p:set>
                                    <p:animEffect transition="in" filter="fade">
                                      <p:cBhvr>
                                        <p:cTn id="162" dur="1000"/>
                                        <p:tgtEl>
                                          <p:spTgt spid="15367"/>
                                        </p:tgtEl>
                                      </p:cBhvr>
                                    </p:animEffect>
                                    <p:anim calcmode="lin" valueType="num">
                                      <p:cBhvr>
                                        <p:cTn id="163" dur="1000" fill="hold"/>
                                        <p:tgtEl>
                                          <p:spTgt spid="15367"/>
                                        </p:tgtEl>
                                        <p:attrNameLst>
                                          <p:attrName>ppt_x</p:attrName>
                                        </p:attrNameLst>
                                      </p:cBhvr>
                                      <p:tavLst>
                                        <p:tav tm="0">
                                          <p:val>
                                            <p:strVal val="#ppt_x"/>
                                          </p:val>
                                        </p:tav>
                                        <p:tav tm="100000">
                                          <p:val>
                                            <p:strVal val="#ppt_x"/>
                                          </p:val>
                                        </p:tav>
                                      </p:tavLst>
                                    </p:anim>
                                    <p:anim calcmode="lin" valueType="num">
                                      <p:cBhvr>
                                        <p:cTn id="164" dur="1000" fill="hold"/>
                                        <p:tgtEl>
                                          <p:spTgt spid="15367"/>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15368"/>
                                        </p:tgtEl>
                                        <p:attrNameLst>
                                          <p:attrName>style.visibility</p:attrName>
                                        </p:attrNameLst>
                                      </p:cBhvr>
                                      <p:to>
                                        <p:strVal val="visible"/>
                                      </p:to>
                                    </p:set>
                                    <p:animEffect transition="in" filter="fade">
                                      <p:cBhvr>
                                        <p:cTn id="167" dur="1000"/>
                                        <p:tgtEl>
                                          <p:spTgt spid="15368"/>
                                        </p:tgtEl>
                                      </p:cBhvr>
                                    </p:animEffect>
                                    <p:anim calcmode="lin" valueType="num">
                                      <p:cBhvr>
                                        <p:cTn id="168" dur="1000" fill="hold"/>
                                        <p:tgtEl>
                                          <p:spTgt spid="15368"/>
                                        </p:tgtEl>
                                        <p:attrNameLst>
                                          <p:attrName>ppt_x</p:attrName>
                                        </p:attrNameLst>
                                      </p:cBhvr>
                                      <p:tavLst>
                                        <p:tav tm="0">
                                          <p:val>
                                            <p:strVal val="#ppt_x"/>
                                          </p:val>
                                        </p:tav>
                                        <p:tav tm="100000">
                                          <p:val>
                                            <p:strVal val="#ppt_x"/>
                                          </p:val>
                                        </p:tav>
                                      </p:tavLst>
                                    </p:anim>
                                    <p:anim calcmode="lin" valueType="num">
                                      <p:cBhvr>
                                        <p:cTn id="169" dur="1000" fill="hold"/>
                                        <p:tgtEl>
                                          <p:spTgt spid="153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animBg="1"/>
      <p:bldP spid="15368" grpId="0"/>
      <p:bldP spid="112" grpId="0" animBg="1"/>
      <p:bldP spid="15386" grpId="0"/>
      <p:bldP spid="135" grpId="0"/>
      <p:bldP spid="138" grpId="0"/>
      <p:bldP spid="156" grpId="0" animBg="1"/>
      <p:bldP spid="83" grpId="0" animBg="1"/>
      <p:bldP spid="83" grpId="1" animBg="1"/>
      <p:bldP spid="85" grpId="0" animBg="1"/>
      <p:bldP spid="85" grpId="1" animBg="1"/>
      <p:bldP spid="85" grpId="2" animBg="1"/>
      <p:bldP spid="76" grpId="0" animBg="1"/>
      <p:bldP spid="89" grpId="0" animBg="1"/>
      <p:bldP spid="111" grpId="0" animBg="1"/>
      <p:bldP spid="113" grpId="0" animBg="1"/>
      <p:bldP spid="114" grpId="0" animBg="1"/>
      <p:bldP spid="93" grpId="0" animBg="1"/>
      <p:bldP spid="91" grpId="0" animBg="1"/>
      <p:bldP spid="108" grpId="0" animBg="1"/>
      <p:bldP spid="108" grpId="1" animBg="1"/>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26" name="Group 25"/>
          <p:cNvGrpSpPr/>
          <p:nvPr/>
        </p:nvGrpSpPr>
        <p:grpSpPr>
          <a:xfrm>
            <a:off x="5905616" y="2708191"/>
            <a:ext cx="2742010" cy="3442115"/>
            <a:chOff x="11269105" y="2727241"/>
            <a:chExt cx="2742010" cy="3442115"/>
          </a:xfrm>
        </p:grpSpPr>
        <p:sp>
          <p:nvSpPr>
            <p:cNvPr id="7" name="TextBox 6"/>
            <p:cNvSpPr txBox="1"/>
            <p:nvPr/>
          </p:nvSpPr>
          <p:spPr>
            <a:xfrm>
              <a:off x="11269105"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Offloaded Data Transfer</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Offloads storage-intensive tasks to the </a:t>
              </a:r>
              <a:r>
                <a:rPr lang="en-US" spc="-61" dirty="0" smtClean="0">
                  <a:gradFill>
                    <a:gsLst>
                      <a:gs pos="2917">
                        <a:schemeClr val="tx1"/>
                      </a:gs>
                      <a:gs pos="30000">
                        <a:schemeClr val="tx1"/>
                      </a:gs>
                    </a:gsLst>
                    <a:lin ang="5400000" scaled="0"/>
                  </a:gradFill>
                </a:rPr>
                <a:t>SAN</a:t>
              </a:r>
              <a:endParaRPr lang="en-US" spc="-61" dirty="0">
                <a:gradFill>
                  <a:gsLst>
                    <a:gs pos="2917">
                      <a:schemeClr val="tx1"/>
                    </a:gs>
                    <a:gs pos="30000">
                      <a:schemeClr val="tx1"/>
                    </a:gs>
                  </a:gsLst>
                  <a:lin ang="5400000" scaled="0"/>
                </a:gradFill>
              </a:endParaRPr>
            </a:p>
          </p:txBody>
        </p:sp>
        <p:pic>
          <p:nvPicPr>
            <p:cNvPr id="24" name="Picture 18"/>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11270661" y="2727241"/>
              <a:ext cx="792846" cy="11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2812295" y="2757904"/>
            <a:ext cx="2838726" cy="3392402"/>
            <a:chOff x="9128686" y="2757904"/>
            <a:chExt cx="2838726" cy="3392402"/>
          </a:xfrm>
        </p:grpSpPr>
        <p:sp>
          <p:nvSpPr>
            <p:cNvPr id="6" name="TextBox 5"/>
            <p:cNvSpPr txBox="1"/>
            <p:nvPr/>
          </p:nvSpPr>
          <p:spPr>
            <a:xfrm>
              <a:off x="9128686" y="4093846"/>
              <a:ext cx="2838726"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Storage</a:t>
              </a:r>
              <a:br>
                <a:rPr lang="en-US" sz="3800" spc="-61" dirty="0" smtClean="0">
                  <a:gradFill>
                    <a:gsLst>
                      <a:gs pos="2917">
                        <a:schemeClr val="tx2"/>
                      </a:gs>
                      <a:gs pos="30000">
                        <a:schemeClr val="tx2"/>
                      </a:gs>
                    </a:gsLst>
                    <a:lin ang="5400000" scaled="0"/>
                  </a:gradFill>
                  <a:latin typeface="+mj-lt"/>
                </a:rPr>
              </a:br>
              <a:r>
                <a:rPr lang="en-US" sz="3800" spc="-61" dirty="0" smtClean="0">
                  <a:gradFill>
                    <a:gsLst>
                      <a:gs pos="2917">
                        <a:schemeClr val="tx2"/>
                      </a:gs>
                      <a:gs pos="30000">
                        <a:schemeClr val="tx2"/>
                      </a:gs>
                    </a:gsLst>
                    <a:lin ang="5400000" scaled="0"/>
                  </a:gradFill>
                  <a:latin typeface="+mj-lt"/>
                </a:rPr>
                <a:t>Spaces</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Storage </a:t>
              </a:r>
              <a:r>
                <a:rPr lang="en-US" spc="-61" dirty="0" smtClean="0">
                  <a:gradFill>
                    <a:gsLst>
                      <a:gs pos="2917">
                        <a:schemeClr val="tx1"/>
                      </a:gs>
                      <a:gs pos="30000">
                        <a:schemeClr val="tx1"/>
                      </a:gs>
                    </a:gsLst>
                    <a:lin ang="5400000" scaled="0"/>
                  </a:gradFill>
                </a:rPr>
                <a:t>resiliency </a:t>
              </a:r>
              <a:r>
                <a:rPr lang="en-US" spc="-61" dirty="0">
                  <a:gradFill>
                    <a:gsLst>
                      <a:gs pos="2917">
                        <a:schemeClr val="tx1"/>
                      </a:gs>
                      <a:gs pos="30000">
                        <a:schemeClr val="tx1"/>
                      </a:gs>
                    </a:gsLst>
                    <a:lin ang="5400000" scaled="0"/>
                  </a:gradFill>
                </a:rPr>
                <a:t>and availability with commodity hardware</a:t>
              </a:r>
            </a:p>
          </p:txBody>
        </p:sp>
        <p:pic>
          <p:nvPicPr>
            <p:cNvPr id="14" name="Hyper-V logo"/>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a:off x="9128686" y="2757904"/>
              <a:ext cx="1101701" cy="1169012"/>
            </a:xfrm>
            <a:prstGeom prst="rect">
              <a:avLst/>
            </a:prstGeom>
            <a:noFill/>
            <a:ln w="9525">
              <a:noFill/>
              <a:miter lim="800000"/>
              <a:headEnd/>
              <a:tailEnd/>
            </a:ln>
          </p:spPr>
        </p:pic>
      </p:grpSp>
    </p:spTree>
    <p:extLst>
      <p:ext uri="{BB962C8B-B14F-4D97-AF65-F5344CB8AC3E}">
        <p14:creationId xmlns:p14="http://schemas.microsoft.com/office/powerpoint/2010/main" val="5855006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own Arrow 39"/>
          <p:cNvSpPr/>
          <p:nvPr/>
        </p:nvSpPr>
        <p:spPr bwMode="auto">
          <a:xfrm>
            <a:off x="12801420" y="3995104"/>
            <a:ext cx="269669" cy="1503311"/>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16388" name="Rectangle 3"/>
          <p:cNvSpPr>
            <a:spLocks noGrp="1" noChangeArrowheads="1"/>
          </p:cNvSpPr>
          <p:nvPr>
            <p:ph type="title"/>
          </p:nvPr>
        </p:nvSpPr>
        <p:spPr>
          <a:xfrm>
            <a:off x="717684" y="328616"/>
            <a:ext cx="11403619" cy="914096"/>
          </a:xfrm>
        </p:spPr>
        <p:txBody>
          <a:bodyPr/>
          <a:lstStyle/>
          <a:p>
            <a:r>
              <a:rPr lang="en-US" dirty="0" smtClean="0"/>
              <a:t>Offloaded </a:t>
            </a:r>
            <a:r>
              <a:rPr lang="en-US" dirty="0"/>
              <a:t>Data </a:t>
            </a:r>
            <a:r>
              <a:rPr lang="en-US" dirty="0" smtClean="0"/>
              <a:t>Transfer (ODX)</a:t>
            </a:r>
          </a:p>
        </p:txBody>
      </p:sp>
      <p:sp>
        <p:nvSpPr>
          <p:cNvPr id="17" name="Right Arrow 16"/>
          <p:cNvSpPr/>
          <p:nvPr/>
        </p:nvSpPr>
        <p:spPr bwMode="auto">
          <a:xfrm>
            <a:off x="7837694" y="3278774"/>
            <a:ext cx="4634723" cy="742076"/>
          </a:xfrm>
          <a:prstGeom prst="rightArrow">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cxnSp>
        <p:nvCxnSpPr>
          <p:cNvPr id="23" name="Straight Connector 22"/>
          <p:cNvCxnSpPr/>
          <p:nvPr/>
        </p:nvCxnSpPr>
        <p:spPr>
          <a:xfrm>
            <a:off x="7503451" y="3846683"/>
            <a:ext cx="0" cy="1760762"/>
          </a:xfrm>
          <a:prstGeom prst="line">
            <a:avLst/>
          </a:prstGeom>
          <a:ln w="19050" cmpd="sng">
            <a:solidFill>
              <a:schemeClr val="accent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158216" y="3846683"/>
            <a:ext cx="0" cy="1760762"/>
          </a:xfrm>
          <a:prstGeom prst="line">
            <a:avLst/>
          </a:prstGeom>
          <a:ln w="19050" cmpd="sng">
            <a:solidFill>
              <a:srgbClr val="00188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bwMode="auto">
          <a:xfrm>
            <a:off x="7147986" y="3995104"/>
            <a:ext cx="269669" cy="1503311"/>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33" name="TextBox 32"/>
          <p:cNvSpPr txBox="1"/>
          <p:nvPr/>
        </p:nvSpPr>
        <p:spPr>
          <a:xfrm>
            <a:off x="6480735" y="4451196"/>
            <a:ext cx="626722" cy="598241"/>
          </a:xfrm>
          <a:prstGeom prst="rect">
            <a:avLst/>
          </a:prstGeom>
          <a:noFill/>
        </p:spPr>
        <p:txBody>
          <a:bodyPr wrap="square" lIns="0" tIns="0" rIns="0" bIns="0" rtlCol="0">
            <a:spAutoFit/>
          </a:bodyPr>
          <a:lstStyle/>
          <a:p>
            <a:pPr algn="r">
              <a:lnSpc>
                <a:spcPct val="90000"/>
              </a:lnSpc>
            </a:pPr>
            <a:r>
              <a:rPr lang="en-US" sz="1440" spc="-60" dirty="0">
                <a:gradFill>
                  <a:gsLst>
                    <a:gs pos="2917">
                      <a:schemeClr val="tx1"/>
                    </a:gs>
                    <a:gs pos="30000">
                      <a:schemeClr val="tx1"/>
                    </a:gs>
                  </a:gsLst>
                  <a:lin ang="5400000" scaled="0"/>
                </a:gradFill>
              </a:rPr>
              <a:t>Offload</a:t>
            </a:r>
          </a:p>
          <a:p>
            <a:pPr algn="r">
              <a:lnSpc>
                <a:spcPct val="90000"/>
              </a:lnSpc>
            </a:pPr>
            <a:r>
              <a:rPr lang="en-US" sz="1440" spc="-60" dirty="0">
                <a:gradFill>
                  <a:gsLst>
                    <a:gs pos="2917">
                      <a:schemeClr val="tx1"/>
                    </a:gs>
                    <a:gs pos="30000">
                      <a:schemeClr val="tx1"/>
                    </a:gs>
                  </a:gsLst>
                  <a:lin ang="5400000" scaled="0"/>
                </a:gradFill>
              </a:rPr>
              <a:t>Copy</a:t>
            </a:r>
          </a:p>
          <a:p>
            <a:pPr algn="r">
              <a:lnSpc>
                <a:spcPct val="90000"/>
              </a:lnSpc>
            </a:pPr>
            <a:r>
              <a:rPr lang="en-US" sz="1440" spc="-60" dirty="0">
                <a:gradFill>
                  <a:gsLst>
                    <a:gs pos="2917">
                      <a:schemeClr val="tx1"/>
                    </a:gs>
                    <a:gs pos="30000">
                      <a:schemeClr val="tx1"/>
                    </a:gs>
                  </a:gsLst>
                  <a:lin ang="5400000" scaled="0"/>
                </a:gradFill>
              </a:rPr>
              <a:t>Request</a:t>
            </a:r>
          </a:p>
        </p:txBody>
      </p:sp>
      <p:sp>
        <p:nvSpPr>
          <p:cNvPr id="52" name="Down Arrow 51"/>
          <p:cNvSpPr/>
          <p:nvPr/>
        </p:nvSpPr>
        <p:spPr bwMode="auto">
          <a:xfrm flipV="1">
            <a:off x="7637000" y="4118662"/>
            <a:ext cx="269669" cy="1554793"/>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53" name="TextBox 52"/>
          <p:cNvSpPr txBox="1"/>
          <p:nvPr/>
        </p:nvSpPr>
        <p:spPr>
          <a:xfrm>
            <a:off x="7903104" y="5144246"/>
            <a:ext cx="626722" cy="199414"/>
          </a:xfrm>
          <a:prstGeom prst="rect">
            <a:avLst/>
          </a:prstGeom>
          <a:noFill/>
        </p:spPr>
        <p:txBody>
          <a:bodyPr wrap="square" lIns="0" tIns="0" rIns="0" bIns="0" rtlCol="0">
            <a:spAutoFit/>
          </a:bodyPr>
          <a:lstStyle/>
          <a:p>
            <a:pPr>
              <a:lnSpc>
                <a:spcPct val="90000"/>
              </a:lnSpc>
            </a:pPr>
            <a:r>
              <a:rPr lang="en-US" sz="1440" spc="-60" dirty="0">
                <a:gradFill>
                  <a:gsLst>
                    <a:gs pos="2917">
                      <a:schemeClr val="tx1"/>
                    </a:gs>
                    <a:gs pos="30000">
                      <a:schemeClr val="tx1"/>
                    </a:gs>
                  </a:gsLst>
                  <a:lin ang="5400000" scaled="0"/>
                </a:gradFill>
              </a:rPr>
              <a:t>Token</a:t>
            </a:r>
          </a:p>
        </p:txBody>
      </p:sp>
      <p:sp>
        <p:nvSpPr>
          <p:cNvPr id="55" name="TextBox 54"/>
          <p:cNvSpPr txBox="1"/>
          <p:nvPr/>
        </p:nvSpPr>
        <p:spPr>
          <a:xfrm>
            <a:off x="11696582" y="4476586"/>
            <a:ext cx="1093396" cy="398827"/>
          </a:xfrm>
          <a:prstGeom prst="rect">
            <a:avLst/>
          </a:prstGeom>
          <a:noFill/>
        </p:spPr>
        <p:txBody>
          <a:bodyPr wrap="square" lIns="0" tIns="0" rIns="0" bIns="0" rtlCol="0">
            <a:spAutoFit/>
          </a:bodyPr>
          <a:lstStyle/>
          <a:p>
            <a:pPr algn="r">
              <a:lnSpc>
                <a:spcPct val="90000"/>
              </a:lnSpc>
            </a:pPr>
            <a:r>
              <a:rPr lang="en-US" sz="1440" spc="-60" dirty="0">
                <a:gradFill>
                  <a:gsLst>
                    <a:gs pos="2917">
                      <a:schemeClr val="tx1"/>
                    </a:gs>
                    <a:gs pos="30000">
                      <a:schemeClr val="tx1"/>
                    </a:gs>
                  </a:gsLst>
                  <a:lin ang="5400000" scaled="0"/>
                </a:gradFill>
              </a:rPr>
              <a:t>Write Request Token</a:t>
            </a:r>
          </a:p>
        </p:txBody>
      </p:sp>
      <p:sp>
        <p:nvSpPr>
          <p:cNvPr id="56" name="Down Arrow 55"/>
          <p:cNvSpPr/>
          <p:nvPr/>
        </p:nvSpPr>
        <p:spPr bwMode="auto">
          <a:xfrm flipV="1">
            <a:off x="13256777" y="4067178"/>
            <a:ext cx="269669" cy="1620559"/>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57" name="TextBox 56"/>
          <p:cNvSpPr txBox="1"/>
          <p:nvPr/>
        </p:nvSpPr>
        <p:spPr>
          <a:xfrm>
            <a:off x="13523654" y="5042901"/>
            <a:ext cx="929785" cy="398827"/>
          </a:xfrm>
          <a:prstGeom prst="rect">
            <a:avLst/>
          </a:prstGeom>
          <a:noFill/>
        </p:spPr>
        <p:txBody>
          <a:bodyPr wrap="square" lIns="0" tIns="0" rIns="0" bIns="0" rtlCol="0">
            <a:spAutoFit/>
          </a:bodyPr>
          <a:lstStyle/>
          <a:p>
            <a:pPr>
              <a:lnSpc>
                <a:spcPct val="90000"/>
              </a:lnSpc>
            </a:pPr>
            <a:r>
              <a:rPr lang="en-US" sz="1440" spc="-60" dirty="0">
                <a:gradFill>
                  <a:gsLst>
                    <a:gs pos="2917">
                      <a:schemeClr val="tx1"/>
                    </a:gs>
                    <a:gs pos="30000">
                      <a:schemeClr val="tx1"/>
                    </a:gs>
                  </a:gsLst>
                  <a:lin ang="5400000" scaled="0"/>
                </a:gradFill>
              </a:rPr>
              <a:t>Successful Write Result</a:t>
            </a:r>
          </a:p>
        </p:txBody>
      </p:sp>
      <p:sp>
        <p:nvSpPr>
          <p:cNvPr id="3" name="Slide Number Placeholder 2"/>
          <p:cNvSpPr>
            <a:spLocks noGrp="1"/>
          </p:cNvSpPr>
          <p:nvPr>
            <p:ph type="sldNum" sz="quarter" idx="4294967295"/>
          </p:nvPr>
        </p:nvSpPr>
        <p:spPr>
          <a:xfrm>
            <a:off x="13735052" y="7715255"/>
            <a:ext cx="274320" cy="155171"/>
          </a:xfrm>
          <a:prstGeom prst="rect">
            <a:avLst/>
          </a:prstGeom>
        </p:spPr>
        <p:txBody>
          <a:bodyPr/>
          <a:lstStyle/>
          <a:p>
            <a:pPr>
              <a:lnSpc>
                <a:spcPct val="90000"/>
              </a:lnSpc>
            </a:pPr>
            <a:fld id="{1BC86A1F-E589-44B2-A543-2EC98F5547A7}" type="slidenum">
              <a:rPr lang="en-US" smtClean="0"/>
              <a:pPr>
                <a:lnSpc>
                  <a:spcPct val="90000"/>
                </a:lnSpc>
              </a:pPr>
              <a:t>15</a:t>
            </a:fld>
            <a:endParaRPr lang="en-US" dirty="0"/>
          </a:p>
        </p:txBody>
      </p:sp>
      <p:grpSp>
        <p:nvGrpSpPr>
          <p:cNvPr id="4" name="Group 3"/>
          <p:cNvGrpSpPr/>
          <p:nvPr/>
        </p:nvGrpSpPr>
        <p:grpSpPr>
          <a:xfrm>
            <a:off x="6904433" y="1677878"/>
            <a:ext cx="6404830" cy="1186824"/>
            <a:chOff x="5752106" y="1398232"/>
            <a:chExt cx="5337358" cy="989020"/>
          </a:xfrm>
        </p:grpSpPr>
        <p:sp>
          <p:nvSpPr>
            <p:cNvPr id="18" name="Right Arrow 17"/>
            <p:cNvSpPr/>
            <p:nvPr/>
          </p:nvSpPr>
          <p:spPr bwMode="auto">
            <a:xfrm>
              <a:off x="6633433" y="1699594"/>
              <a:ext cx="3801565" cy="461246"/>
            </a:xfrm>
            <a:prstGeom prst="rightArrow">
              <a:avLst/>
            </a:prstGeom>
            <a:solidFill>
              <a:schemeClr val="bg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pic>
          <p:nvPicPr>
            <p:cNvPr id="26" name="Picture 1947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498936" y="1398232"/>
              <a:ext cx="590528" cy="98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79"/>
            <p:cNvSpPr>
              <a:spLocks noEditPoints="1"/>
            </p:cNvSpPr>
            <p:nvPr/>
          </p:nvSpPr>
          <p:spPr bwMode="black">
            <a:xfrm>
              <a:off x="8086784" y="1636262"/>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00188F"/>
            </a:solidFill>
            <a:ln>
              <a:noFill/>
            </a:ln>
            <a:extLst/>
          </p:spPr>
          <p:txBody>
            <a:bodyPr vert="horz" wrap="square" lIns="98766" tIns="49384" rIns="98766" bIns="49384" numCol="1" anchor="t" anchorCtr="0" compatLnSpc="1">
              <a:prstTxWarp prst="textNoShape">
                <a:avLst/>
              </a:prstTxWarp>
            </a:bodyPr>
            <a:lstStyle/>
            <a:p>
              <a:endParaRPr lang="en-US" sz="1920" dirty="0"/>
            </a:p>
          </p:txBody>
        </p:sp>
        <p:pic>
          <p:nvPicPr>
            <p:cNvPr id="36" name="Picture 35" descr="Untitled-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52106" y="1552174"/>
              <a:ext cx="894139" cy="708029"/>
            </a:xfrm>
            <a:prstGeom prst="rect">
              <a:avLst/>
            </a:prstGeom>
          </p:spPr>
        </p:pic>
      </p:grpSp>
      <p:pic>
        <p:nvPicPr>
          <p:cNvPr id="16" name="Picture 1947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035356" y="2924253"/>
            <a:ext cx="867569" cy="145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47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462244" y="2924253"/>
            <a:ext cx="867569" cy="145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6281640" y="5549897"/>
            <a:ext cx="7817815" cy="2038738"/>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0" bIns="0" numCol="1" rtlCol="0" anchor="t" anchorCtr="0" compatLnSpc="1">
            <a:prstTxWarp prst="textNoShape">
              <a:avLst/>
            </a:prstTxWarp>
          </a:bodyPr>
          <a:lstStyle/>
          <a:p>
            <a:pPr marL="109728" defTabSz="1096919" fontAlgn="base">
              <a:lnSpc>
                <a:spcPct val="90000"/>
              </a:lnSpc>
              <a:spcBef>
                <a:spcPct val="0"/>
              </a:spcBef>
            </a:pPr>
            <a:r>
              <a:rPr lang="en-US" sz="1920" dirty="0">
                <a:solidFill>
                  <a:srgbClr val="505050"/>
                </a:solidFill>
                <a:ea typeface="Calibri"/>
                <a:cs typeface="Times New Roman"/>
              </a:rPr>
              <a:t>External Intelligent Storage Array</a:t>
            </a:r>
            <a:endParaRPr lang="en-US" sz="1920" dirty="0">
              <a:solidFill>
                <a:srgbClr val="505050"/>
              </a:solidFill>
            </a:endParaRPr>
          </a:p>
        </p:txBody>
      </p:sp>
      <p:sp>
        <p:nvSpPr>
          <p:cNvPr id="2" name="Right Arrow 1"/>
          <p:cNvSpPr/>
          <p:nvPr/>
        </p:nvSpPr>
        <p:spPr bwMode="auto">
          <a:xfrm>
            <a:off x="8056525" y="6242384"/>
            <a:ext cx="4686605" cy="1062082"/>
          </a:xfrm>
          <a:prstGeom prst="rightArrow">
            <a:avLst>
              <a:gd name="adj1" fmla="val 71909"/>
              <a:gd name="adj2" fmla="val 50000"/>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grpSp>
        <p:nvGrpSpPr>
          <p:cNvPr id="15" name="Group 14"/>
          <p:cNvGrpSpPr/>
          <p:nvPr/>
        </p:nvGrpSpPr>
        <p:grpSpPr>
          <a:xfrm>
            <a:off x="7130788" y="6236894"/>
            <a:ext cx="839525" cy="1158427"/>
            <a:chOff x="425447" y="5496303"/>
            <a:chExt cx="699604" cy="965356"/>
          </a:xfrm>
        </p:grpSpPr>
        <p:pic>
          <p:nvPicPr>
            <p:cNvPr id="19" name="Picture 1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42361" y="5496303"/>
              <a:ext cx="663094" cy="70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425447" y="6295481"/>
              <a:ext cx="699604" cy="166178"/>
            </a:xfrm>
            <a:prstGeom prst="rect">
              <a:avLst/>
            </a:prstGeom>
            <a:noFill/>
          </p:spPr>
          <p:txBody>
            <a:bodyPr wrap="none" lIns="0" tIns="0" rIns="0" bIns="0" rtlCol="0">
              <a:spAutoFit/>
            </a:bodyPr>
            <a:lstStyle/>
            <a:p>
              <a:pPr>
                <a:lnSpc>
                  <a:spcPct val="90000"/>
                </a:lnSpc>
              </a:pPr>
              <a:r>
                <a:rPr lang="en-US" sz="1440" spc="-60" dirty="0">
                  <a:solidFill>
                    <a:schemeClr val="bg1">
                      <a:lumMod val="10000"/>
                    </a:schemeClr>
                  </a:solidFill>
                </a:rPr>
                <a:t>Virtual Disk</a:t>
              </a:r>
            </a:p>
          </p:txBody>
        </p:sp>
      </p:grpSp>
      <p:grpSp>
        <p:nvGrpSpPr>
          <p:cNvPr id="45" name="Group 44"/>
          <p:cNvGrpSpPr/>
          <p:nvPr/>
        </p:nvGrpSpPr>
        <p:grpSpPr>
          <a:xfrm>
            <a:off x="12785554" y="6242041"/>
            <a:ext cx="839525" cy="1148130"/>
            <a:chOff x="425447" y="5496303"/>
            <a:chExt cx="699604" cy="956775"/>
          </a:xfrm>
        </p:grpSpPr>
        <p:pic>
          <p:nvPicPr>
            <p:cNvPr id="46" name="Picture 1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42361" y="5496303"/>
              <a:ext cx="663094" cy="70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425447" y="6286900"/>
              <a:ext cx="699604" cy="166178"/>
            </a:xfrm>
            <a:prstGeom prst="rect">
              <a:avLst/>
            </a:prstGeom>
            <a:noFill/>
          </p:spPr>
          <p:txBody>
            <a:bodyPr wrap="none" lIns="0" tIns="0" rIns="0" bIns="0" rtlCol="0">
              <a:spAutoFit/>
            </a:bodyPr>
            <a:lstStyle/>
            <a:p>
              <a:pPr>
                <a:lnSpc>
                  <a:spcPct val="90000"/>
                </a:lnSpc>
              </a:pPr>
              <a:r>
                <a:rPr lang="en-US" sz="1440" spc="-60" dirty="0">
                  <a:solidFill>
                    <a:schemeClr val="bg1">
                      <a:lumMod val="10000"/>
                    </a:schemeClr>
                  </a:solidFill>
                </a:rPr>
                <a:t>Virtual Disk</a:t>
              </a:r>
            </a:p>
          </p:txBody>
        </p:sp>
      </p:grpSp>
      <p:sp>
        <p:nvSpPr>
          <p:cNvPr id="25" name="Oval 24"/>
          <p:cNvSpPr/>
          <p:nvPr/>
        </p:nvSpPr>
        <p:spPr bwMode="auto">
          <a:xfrm>
            <a:off x="7068432" y="6120733"/>
            <a:ext cx="1367162" cy="1367162"/>
          </a:xfrm>
          <a:prstGeom prst="ellipse">
            <a:avLst/>
          </a:prstGeom>
          <a:solidFill>
            <a:schemeClr val="accent1">
              <a:lumMod val="60000"/>
              <a:lumOff val="40000"/>
            </a:schemeClr>
          </a:solidFill>
          <a:ln>
            <a:solidFill>
              <a:schemeClr val="accent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2400" spc="-60" dirty="0">
                <a:gradFill>
                  <a:gsLst>
                    <a:gs pos="0">
                      <a:schemeClr val="bg1"/>
                    </a:gs>
                    <a:gs pos="100000">
                      <a:schemeClr val="bg1"/>
                    </a:gs>
                  </a:gsLst>
                  <a:lin ang="5400000" scaled="0"/>
                </a:gradFill>
              </a:rPr>
              <a:t>Actual Data</a:t>
            </a:r>
          </a:p>
        </p:txBody>
      </p:sp>
      <p:sp>
        <p:nvSpPr>
          <p:cNvPr id="7" name="Oval 6"/>
          <p:cNvSpPr/>
          <p:nvPr/>
        </p:nvSpPr>
        <p:spPr bwMode="auto">
          <a:xfrm>
            <a:off x="7415489" y="6467791"/>
            <a:ext cx="673049" cy="673046"/>
          </a:xfrm>
          <a:prstGeom prst="ellipse">
            <a:avLst/>
          </a:prstGeom>
          <a:solidFill>
            <a:schemeClr val="tx2">
              <a:alpha val="90000"/>
            </a:schemeClr>
          </a:solidFill>
          <a:ln w="76200">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440" spc="-60" dirty="0">
                <a:solidFill>
                  <a:srgbClr val="FFFFFF"/>
                </a:solidFill>
              </a:rPr>
              <a:t>Token</a:t>
            </a:r>
          </a:p>
        </p:txBody>
      </p:sp>
      <p:sp>
        <p:nvSpPr>
          <p:cNvPr id="37" name="Rectangle 36"/>
          <p:cNvSpPr/>
          <p:nvPr/>
        </p:nvSpPr>
        <p:spPr bwMode="auto">
          <a:xfrm>
            <a:off x="12342743" y="833"/>
            <a:ext cx="1708601"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164592" rIns="109723" bIns="54862" numCol="1" rtlCol="0" anchor="t" anchorCtr="0" compatLnSpc="1">
            <a:prstTxWarp prst="textNoShape">
              <a:avLst/>
            </a:prstTxWarp>
          </a:bodyPr>
          <a:lstStyle/>
          <a:p>
            <a:pPr algn="r">
              <a:lnSpc>
                <a:spcPct val="90000"/>
              </a:lnSpc>
            </a:pPr>
            <a:r>
              <a:rPr lang="en-US" sz="1440" dirty="0">
                <a:solidFill>
                  <a:srgbClr val="FFFFFF"/>
                </a:solidFill>
              </a:rPr>
              <a:t>IMPROVED PERFORMANCE,MORE CHOICE</a:t>
            </a:r>
          </a:p>
        </p:txBody>
      </p:sp>
      <p:sp>
        <p:nvSpPr>
          <p:cNvPr id="34" name="Trapezoid 33"/>
          <p:cNvSpPr/>
          <p:nvPr/>
        </p:nvSpPr>
        <p:spPr bwMode="auto">
          <a:xfrm rot="16200000">
            <a:off x="664371" y="2140791"/>
            <a:ext cx="5449405" cy="5417502"/>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987552" bIns="164592" numCol="1" rtlCol="0" anchor="t" anchorCtr="0" compatLnSpc="1">
            <a:prstTxWarp prst="textNoShape">
              <a:avLst/>
            </a:prstTxWarp>
          </a:bodyPr>
          <a:lstStyle/>
          <a:p>
            <a:pPr marL="0" lvl="1" defTabSz="554873">
              <a:lnSpc>
                <a:spcPct val="90000"/>
              </a:lnSpc>
            </a:pPr>
            <a:r>
              <a:rPr lang="en-US" sz="2880" dirty="0">
                <a:solidFill>
                  <a:srgbClr val="EFEFEF"/>
                </a:solidFill>
                <a:latin typeface="Segoe UI Light"/>
                <a:cs typeface="Segoe UI" pitchFamily="34" charset="0"/>
              </a:rPr>
              <a:t>Benefits</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Rapid virtual machine provisioning and migration</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Faster transfers on large files</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Minimized latency</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Maximized array throughput</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Less CPU and network use</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Performance not limited by network throughput or server use</a:t>
            </a:r>
          </a:p>
          <a:p>
            <a:pPr marL="200026" lvl="1" indent="-200026" defTabSz="554873">
              <a:lnSpc>
                <a:spcPct val="90000"/>
              </a:lnSpc>
              <a:spcAft>
                <a:spcPts val="360"/>
              </a:spcAft>
              <a:buClr>
                <a:srgbClr val="EFEFEF"/>
              </a:buClr>
              <a:buFont typeface="Arial" pitchFamily="34" charset="0"/>
              <a:buChar char="•"/>
            </a:pPr>
            <a:r>
              <a:rPr lang="en-US" sz="1920" dirty="0">
                <a:solidFill>
                  <a:srgbClr val="EFEFEF"/>
                </a:solidFill>
                <a:cs typeface="Segoe UI" pitchFamily="34" charset="0"/>
              </a:rPr>
              <a:t>Improved datacenter capacity and scale</a:t>
            </a:r>
          </a:p>
        </p:txBody>
      </p:sp>
      <p:sp>
        <p:nvSpPr>
          <p:cNvPr id="41" name="Rectangle 40"/>
          <p:cNvSpPr/>
          <p:nvPr/>
        </p:nvSpPr>
        <p:spPr>
          <a:xfrm>
            <a:off x="424519" y="2022981"/>
            <a:ext cx="5153321" cy="1188719"/>
          </a:xfrm>
          <a:prstGeom prst="rect">
            <a:avLst/>
          </a:prstGeom>
          <a:solidFill>
            <a:srgbClr val="002050"/>
          </a:solidFill>
          <a:ln w="57150" cmpd="sng">
            <a:solidFill>
              <a:srgbClr val="FFFFFF"/>
            </a:solidFill>
          </a:ln>
        </p:spPr>
        <p:txBody>
          <a:bodyPr wrap="square" lIns="219456" tIns="109728" rIns="219456" bIns="109728" anchor="ctr">
            <a:noAutofit/>
          </a:bodyPr>
          <a:lstStyle/>
          <a:p>
            <a:pPr>
              <a:spcBef>
                <a:spcPct val="75000"/>
              </a:spcBef>
              <a:buClr>
                <a:srgbClr val="002050"/>
              </a:buClr>
            </a:pPr>
            <a:r>
              <a:rPr lang="en-US" sz="2880" dirty="0">
                <a:solidFill>
                  <a:srgbClr val="FFFFFF"/>
                </a:solidFill>
                <a:latin typeface="Segoe UI Light"/>
              </a:rPr>
              <a:t>Offloaded Data Transfer (ODX)</a:t>
            </a:r>
          </a:p>
          <a:p>
            <a:pPr>
              <a:lnSpc>
                <a:spcPct val="80000"/>
              </a:lnSpc>
              <a:spcBef>
                <a:spcPts val="288"/>
              </a:spcBef>
              <a:buClr>
                <a:srgbClr val="002050"/>
              </a:buClr>
              <a:defRPr/>
            </a:pPr>
            <a:r>
              <a:rPr lang="en-US" sz="1920" kern="0" dirty="0">
                <a:solidFill>
                  <a:srgbClr val="FFFFFF"/>
                </a:solidFill>
              </a:rPr>
              <a:t>Token-based data transfer between intelligent storage arrays</a:t>
            </a:r>
          </a:p>
        </p:txBody>
      </p:sp>
    </p:spTree>
    <p:extLst>
      <p:ext uri="{BB962C8B-B14F-4D97-AF65-F5344CB8AC3E}">
        <p14:creationId xmlns:p14="http://schemas.microsoft.com/office/powerpoint/2010/main" val="431689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0" presetClass="path" presetSubtype="0" accel="50000" decel="50000" fill="hold" grpId="1" nodeType="withEffect">
                                  <p:stCondLst>
                                    <p:cond delay="0"/>
                                  </p:stCondLst>
                                  <p:childTnLst>
                                    <p:animMotion origin="layout" path="M 4.92444E-6 -1.76198E-6 L 4.92444E-6 -0.37555 " pathEditMode="relative" rAng="0" ptsTypes="AA">
                                      <p:cBhvr>
                                        <p:cTn id="32" dur="2000" fill="hold"/>
                                        <p:tgtEl>
                                          <p:spTgt spid="7"/>
                                        </p:tgtEl>
                                        <p:attrNameLst>
                                          <p:attrName>ppt_x</p:attrName>
                                          <p:attrName>ppt_y</p:attrName>
                                        </p:attrNameLst>
                                      </p:cBhvr>
                                      <p:rCtr x="0" y="-18777"/>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2" nodeType="clickEffect">
                                  <p:stCondLst>
                                    <p:cond delay="0"/>
                                  </p:stCondLst>
                                  <p:childTnLst>
                                    <p:animMotion origin="layout" path="M 4.92444E-6 -0.37555 L 0.36334 -0.37555 " pathEditMode="relative" rAng="0" ptsTypes="AA">
                                      <p:cBhvr>
                                        <p:cTn id="36" dur="2000" fill="hold"/>
                                        <p:tgtEl>
                                          <p:spTgt spid="7"/>
                                        </p:tgtEl>
                                        <p:attrNameLst>
                                          <p:attrName>ppt_x</p:attrName>
                                          <p:attrName>ppt_y</p:attrName>
                                        </p:attrNameLst>
                                      </p:cBhvr>
                                      <p:rCtr x="18160" y="0"/>
                                    </p:animMotion>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3" nodeType="clickEffect">
                                  <p:stCondLst>
                                    <p:cond delay="0"/>
                                  </p:stCondLst>
                                  <p:childTnLst>
                                    <p:animMotion origin="layout" path="M 0.36334 -0.37555 L 0.36334 -0.00764 " pathEditMode="relative" rAng="0" ptsTypes="AA">
                                      <p:cBhvr>
                                        <p:cTn id="47" dur="2000" fill="hold"/>
                                        <p:tgtEl>
                                          <p:spTgt spid="7"/>
                                        </p:tgtEl>
                                        <p:attrNameLst>
                                          <p:attrName>ppt_x</p:attrName>
                                          <p:attrName>ppt_y</p:attrName>
                                        </p:attrNameLst>
                                      </p:cBhvr>
                                      <p:rCtr x="0" y="18384"/>
                                    </p:animMotion>
                                  </p:childTnLst>
                                </p:cTn>
                              </p:par>
                            </p:childTnLst>
                          </p:cTn>
                        </p:par>
                        <p:par>
                          <p:cTn id="48" fill="hold">
                            <p:stCondLst>
                              <p:cond delay="2000"/>
                            </p:stCondLst>
                            <p:childTnLst>
                              <p:par>
                                <p:cTn id="49" presetID="10" presetClass="exit" presetSubtype="0" fill="hold" grpId="4" nodeType="after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par>
                          <p:cTn id="52" fill="hold">
                            <p:stCondLst>
                              <p:cond delay="2500"/>
                            </p:stCondLst>
                            <p:childTnLst>
                              <p:par>
                                <p:cTn id="53" presetID="0" presetClass="path" presetSubtype="0" accel="50000" decel="50000" fill="hold" grpId="1" nodeType="afterEffect">
                                  <p:stCondLst>
                                    <p:cond delay="0"/>
                                  </p:stCondLst>
                                  <p:childTnLst>
                                    <p:animMotion origin="layout" path="M 0 0 L 0.39227 0 " pathEditMode="relative" ptsTypes="AA">
                                      <p:cBhvr>
                                        <p:cTn id="54" dur="2000" fill="hold"/>
                                        <p:tgtEl>
                                          <p:spTgt spid="25"/>
                                        </p:tgtEl>
                                        <p:attrNameLst>
                                          <p:attrName>ppt_x</p:attrName>
                                          <p:attrName>ppt_y</p:attrName>
                                        </p:attrNameLst>
                                      </p:cBhvr>
                                    </p:animMotion>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2" grpId="0" animBg="1"/>
      <p:bldP spid="33" grpId="0"/>
      <p:bldP spid="52" grpId="0" animBg="1"/>
      <p:bldP spid="53" grpId="0"/>
      <p:bldP spid="55" grpId="0"/>
      <p:bldP spid="56" grpId="0" animBg="1"/>
      <p:bldP spid="57" grpId="0"/>
      <p:bldP spid="25" grpId="0" animBg="1"/>
      <p:bldP spid="25" grpId="1" animBg="1"/>
      <p:bldP spid="7" grpId="0" animBg="1"/>
      <p:bldP spid="7" grpId="1" animBg="1"/>
      <p:bldP spid="7" grpId="2" animBg="1"/>
      <p:bldP spid="7" grpId="3" animBg="1"/>
      <p:bldP spid="7" grpId="4"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Hyper-V ODX Support</a:t>
            </a:r>
            <a:endParaRPr lang="en-US" dirty="0"/>
          </a:p>
        </p:txBody>
      </p:sp>
      <p:sp>
        <p:nvSpPr>
          <p:cNvPr id="6" name="Content Placeholder 5"/>
          <p:cNvSpPr>
            <a:spLocks noGrp="1"/>
          </p:cNvSpPr>
          <p:nvPr>
            <p:ph sz="half" idx="1"/>
          </p:nvPr>
        </p:nvSpPr>
        <p:spPr>
          <a:xfrm>
            <a:off x="624841" y="1737360"/>
            <a:ext cx="6583680" cy="4668355"/>
          </a:xfrm>
        </p:spPr>
        <p:txBody>
          <a:bodyPr/>
          <a:lstStyle/>
          <a:p>
            <a:pPr fontAlgn="t">
              <a:lnSpc>
                <a:spcPct val="150000"/>
              </a:lnSpc>
            </a:pPr>
            <a:r>
              <a:rPr lang="en-US" dirty="0" smtClean="0"/>
              <a:t>Secure Offload data transfer</a:t>
            </a:r>
          </a:p>
          <a:p>
            <a:pPr lvl="1" fontAlgn="t">
              <a:lnSpc>
                <a:spcPct val="150000"/>
              </a:lnSpc>
            </a:pPr>
            <a:r>
              <a:rPr lang="en-US" dirty="0" smtClean="0"/>
              <a:t>Fixed VHD/VHDX Creation</a:t>
            </a:r>
          </a:p>
          <a:p>
            <a:pPr lvl="1" fontAlgn="t">
              <a:lnSpc>
                <a:spcPct val="150000"/>
              </a:lnSpc>
            </a:pPr>
            <a:r>
              <a:rPr lang="en-US" dirty="0" smtClean="0"/>
              <a:t>Dynamic VHD/VHDX Expansion</a:t>
            </a:r>
          </a:p>
          <a:p>
            <a:pPr lvl="1" fontAlgn="t">
              <a:lnSpc>
                <a:spcPct val="150000"/>
              </a:lnSpc>
            </a:pPr>
            <a:r>
              <a:rPr lang="en-US" dirty="0" smtClean="0"/>
              <a:t>VHD/VHDX Merge</a:t>
            </a:r>
          </a:p>
          <a:p>
            <a:pPr lvl="1" fontAlgn="t">
              <a:lnSpc>
                <a:spcPct val="150000"/>
              </a:lnSpc>
            </a:pPr>
            <a:r>
              <a:rPr lang="en-US" dirty="0" smtClean="0"/>
              <a:t>Live Storage Migration</a:t>
            </a:r>
          </a:p>
          <a:p>
            <a:pPr fontAlgn="t">
              <a:lnSpc>
                <a:spcPct val="150000"/>
              </a:lnSpc>
            </a:pPr>
            <a:r>
              <a:rPr lang="en-US" dirty="0" smtClean="0"/>
              <a:t>Just one example…</a:t>
            </a:r>
            <a:endParaRPr lang="en-US" dirty="0" smtClean="0">
              <a:sym typeface="Wingdings" pitchFamily="2" charset="2"/>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778429897"/>
              </p:ext>
            </p:extLst>
          </p:nvPr>
        </p:nvGraphicFramePr>
        <p:xfrm>
          <a:off x="7125011" y="1737360"/>
          <a:ext cx="6583680"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5" name="Line Callout 1 4"/>
          <p:cNvSpPr/>
          <p:nvPr/>
        </p:nvSpPr>
        <p:spPr bwMode="auto">
          <a:xfrm>
            <a:off x="11866555" y="4846320"/>
            <a:ext cx="2103120" cy="1097280"/>
          </a:xfrm>
          <a:prstGeom prst="borderCallout1">
            <a:avLst>
              <a:gd name="adj1" fmla="val 18750"/>
              <a:gd name="adj2" fmla="val -8333"/>
              <a:gd name="adj3" fmla="val 67573"/>
              <a:gd name="adj4" fmla="val -45138"/>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spcBef>
                <a:spcPct val="0"/>
              </a:spcBef>
              <a:spcAft>
                <a:spcPct val="0"/>
              </a:spcAft>
            </a:pPr>
            <a:r>
              <a:rPr lang="en-US" sz="2640" b="1" u="sng" dirty="0">
                <a:solidFill>
                  <a:srgbClr val="FFFFFF"/>
                </a:solidFill>
              </a:rPr>
              <a:t>&lt;1 Second!</a:t>
            </a:r>
          </a:p>
        </p:txBody>
      </p:sp>
      <p:sp>
        <p:nvSpPr>
          <p:cNvPr id="7" name="Line Callout 1 6"/>
          <p:cNvSpPr/>
          <p:nvPr/>
        </p:nvSpPr>
        <p:spPr bwMode="auto">
          <a:xfrm>
            <a:off x="11866555" y="2560320"/>
            <a:ext cx="2103120" cy="1097280"/>
          </a:xfrm>
          <a:prstGeom prst="borderCallout1">
            <a:avLst>
              <a:gd name="adj1" fmla="val 18750"/>
              <a:gd name="adj2" fmla="val -8333"/>
              <a:gd name="adj3" fmla="val 55979"/>
              <a:gd name="adj4" fmla="val -127558"/>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spcBef>
                <a:spcPct val="0"/>
              </a:spcBef>
              <a:spcAft>
                <a:spcPct val="0"/>
              </a:spcAft>
            </a:pPr>
            <a:r>
              <a:rPr lang="en-US" sz="2640" b="1" dirty="0">
                <a:solidFill>
                  <a:srgbClr val="FFFFFF"/>
                </a:solidFill>
              </a:rPr>
              <a:t>~3 Minutes</a:t>
            </a:r>
          </a:p>
        </p:txBody>
      </p:sp>
    </p:spTree>
    <p:extLst>
      <p:ext uri="{BB962C8B-B14F-4D97-AF65-F5344CB8AC3E}">
        <p14:creationId xmlns:p14="http://schemas.microsoft.com/office/powerpoint/2010/main" val="2625834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9" name="Group 8"/>
          <p:cNvGrpSpPr/>
          <p:nvPr/>
        </p:nvGrpSpPr>
        <p:grpSpPr>
          <a:xfrm>
            <a:off x="8757362" y="2932974"/>
            <a:ext cx="3145421" cy="3201290"/>
            <a:chOff x="4120054" y="2968066"/>
            <a:chExt cx="3145421" cy="3201290"/>
          </a:xfrm>
        </p:grpSpPr>
        <p:sp>
          <p:nvSpPr>
            <p:cNvPr id="5" name="TextBox 4"/>
            <p:cNvSpPr txBox="1"/>
            <p:nvPr/>
          </p:nvSpPr>
          <p:spPr>
            <a:xfrm>
              <a:off x="4173037" y="4112896"/>
              <a:ext cx="3092438"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Boot from</a:t>
              </a:r>
            </a:p>
            <a:p>
              <a:pPr>
                <a:lnSpc>
                  <a:spcPct val="90000"/>
                </a:lnSpc>
              </a:pPr>
              <a:r>
                <a:rPr lang="en-US" sz="3800" spc="-61" dirty="0" smtClean="0">
                  <a:gradFill>
                    <a:gsLst>
                      <a:gs pos="2917">
                        <a:schemeClr val="tx2"/>
                      </a:gs>
                      <a:gs pos="30000">
                        <a:schemeClr val="tx2"/>
                      </a:gs>
                    </a:gsLst>
                    <a:lin ang="5400000" scaled="0"/>
                  </a:gradFill>
                  <a:latin typeface="+mj-lt"/>
                </a:rPr>
                <a:t>USB Disk</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smtClean="0">
                  <a:gradFill>
                    <a:gsLst>
                      <a:gs pos="2917">
                        <a:schemeClr val="tx1"/>
                      </a:gs>
                      <a:gs pos="30000">
                        <a:schemeClr val="tx1"/>
                      </a:gs>
                    </a:gsLst>
                    <a:lin ang="5400000" scaled="0"/>
                  </a:gradFill>
                </a:rPr>
                <a:t>Flexible deployment option for diskless servers</a:t>
              </a:r>
              <a:br>
                <a:rPr lang="en-US" spc="-61" dirty="0" smtClean="0">
                  <a:gradFill>
                    <a:gsLst>
                      <a:gs pos="2917">
                        <a:schemeClr val="tx1"/>
                      </a:gs>
                      <a:gs pos="30000">
                        <a:schemeClr val="tx1"/>
                      </a:gs>
                    </a:gsLst>
                    <a:lin ang="5400000" scaled="0"/>
                  </a:gradFill>
                </a:rPr>
              </a:br>
              <a:r>
                <a:rPr lang="en-US" spc="-61" dirty="0" smtClean="0">
                  <a:gradFill>
                    <a:gsLst>
                      <a:gs pos="2917">
                        <a:schemeClr val="tx1"/>
                      </a:gs>
                      <a:gs pos="30000">
                        <a:schemeClr val="tx1"/>
                      </a:gs>
                    </a:gsLst>
                    <a:lin ang="5400000" scaled="0"/>
                  </a:gradFill>
                </a:rPr>
                <a:t>(Hyper-V Server 2012)</a:t>
              </a:r>
              <a:endParaRPr lang="en-US" spc="-61" dirty="0">
                <a:gradFill>
                  <a:gsLst>
                    <a:gs pos="2917">
                      <a:schemeClr val="tx1"/>
                    </a:gs>
                    <a:gs pos="30000">
                      <a:schemeClr val="tx1"/>
                    </a:gs>
                  </a:gsLst>
                  <a:lin ang="5400000" scaled="0"/>
                </a:gradFill>
              </a:endParaRPr>
            </a:p>
          </p:txBody>
        </p:sp>
        <p:grpSp>
          <p:nvGrpSpPr>
            <p:cNvPr id="19" name="Group 18"/>
            <p:cNvGrpSpPr/>
            <p:nvPr/>
          </p:nvGrpSpPr>
          <p:grpSpPr>
            <a:xfrm>
              <a:off x="4120054" y="2968066"/>
              <a:ext cx="1721340" cy="773355"/>
              <a:chOff x="4429125" y="2127251"/>
              <a:chExt cx="1423988" cy="639762"/>
            </a:xfrm>
            <a:solidFill>
              <a:schemeClr val="tx2">
                <a:lumMod val="75000"/>
              </a:schemeClr>
            </a:solidFill>
          </p:grpSpPr>
          <p:sp>
            <p:nvSpPr>
              <p:cNvPr id="20"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6" name="Group 25"/>
          <p:cNvGrpSpPr/>
          <p:nvPr/>
        </p:nvGrpSpPr>
        <p:grpSpPr>
          <a:xfrm>
            <a:off x="5905616" y="2708191"/>
            <a:ext cx="2742010" cy="3442115"/>
            <a:chOff x="11269105" y="2727241"/>
            <a:chExt cx="2742010" cy="3442115"/>
          </a:xfrm>
        </p:grpSpPr>
        <p:sp>
          <p:nvSpPr>
            <p:cNvPr id="7" name="TextBox 6"/>
            <p:cNvSpPr txBox="1"/>
            <p:nvPr/>
          </p:nvSpPr>
          <p:spPr>
            <a:xfrm>
              <a:off x="11269105"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Offloaded Data Transfer</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Offloads storage-intensive tasks to the </a:t>
              </a:r>
              <a:r>
                <a:rPr lang="en-US" spc="-61" dirty="0" smtClean="0">
                  <a:gradFill>
                    <a:gsLst>
                      <a:gs pos="2917">
                        <a:schemeClr val="tx1"/>
                      </a:gs>
                      <a:gs pos="30000">
                        <a:schemeClr val="tx1"/>
                      </a:gs>
                    </a:gsLst>
                    <a:lin ang="5400000" scaled="0"/>
                  </a:gradFill>
                </a:rPr>
                <a:t>SAN</a:t>
              </a:r>
              <a:endParaRPr lang="en-US" spc="-61" dirty="0">
                <a:gradFill>
                  <a:gsLst>
                    <a:gs pos="2917">
                      <a:schemeClr val="tx1"/>
                    </a:gs>
                    <a:gs pos="30000">
                      <a:schemeClr val="tx1"/>
                    </a:gs>
                  </a:gsLst>
                  <a:lin ang="5400000" scaled="0"/>
                </a:gradFill>
              </a:endParaRPr>
            </a:p>
          </p:txBody>
        </p:sp>
        <p:pic>
          <p:nvPicPr>
            <p:cNvPr id="24" name="Picture 18"/>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11270661" y="2727241"/>
              <a:ext cx="792846" cy="11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2812295" y="2757904"/>
            <a:ext cx="2838726" cy="3392402"/>
            <a:chOff x="9128686" y="2757904"/>
            <a:chExt cx="2838726" cy="3392402"/>
          </a:xfrm>
        </p:grpSpPr>
        <p:sp>
          <p:nvSpPr>
            <p:cNvPr id="6" name="TextBox 5"/>
            <p:cNvSpPr txBox="1"/>
            <p:nvPr/>
          </p:nvSpPr>
          <p:spPr>
            <a:xfrm>
              <a:off x="9128686" y="4093846"/>
              <a:ext cx="2838726"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Storage</a:t>
              </a:r>
              <a:br>
                <a:rPr lang="en-US" sz="3800" spc="-61" dirty="0" smtClean="0">
                  <a:gradFill>
                    <a:gsLst>
                      <a:gs pos="2917">
                        <a:schemeClr val="tx2"/>
                      </a:gs>
                      <a:gs pos="30000">
                        <a:schemeClr val="tx2"/>
                      </a:gs>
                    </a:gsLst>
                    <a:lin ang="5400000" scaled="0"/>
                  </a:gradFill>
                  <a:latin typeface="+mj-lt"/>
                </a:rPr>
              </a:br>
              <a:r>
                <a:rPr lang="en-US" sz="3800" spc="-61" dirty="0" smtClean="0">
                  <a:gradFill>
                    <a:gsLst>
                      <a:gs pos="2917">
                        <a:schemeClr val="tx2"/>
                      </a:gs>
                      <a:gs pos="30000">
                        <a:schemeClr val="tx2"/>
                      </a:gs>
                    </a:gsLst>
                    <a:lin ang="5400000" scaled="0"/>
                  </a:gradFill>
                  <a:latin typeface="+mj-lt"/>
                </a:rPr>
                <a:t>Spaces</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Storage </a:t>
              </a:r>
              <a:r>
                <a:rPr lang="en-US" spc="-61" dirty="0" smtClean="0">
                  <a:gradFill>
                    <a:gsLst>
                      <a:gs pos="2917">
                        <a:schemeClr val="tx1"/>
                      </a:gs>
                      <a:gs pos="30000">
                        <a:schemeClr val="tx1"/>
                      </a:gs>
                    </a:gsLst>
                    <a:lin ang="5400000" scaled="0"/>
                  </a:gradFill>
                </a:rPr>
                <a:t>resiliency </a:t>
              </a:r>
              <a:r>
                <a:rPr lang="en-US" spc="-61" dirty="0">
                  <a:gradFill>
                    <a:gsLst>
                      <a:gs pos="2917">
                        <a:schemeClr val="tx1"/>
                      </a:gs>
                      <a:gs pos="30000">
                        <a:schemeClr val="tx1"/>
                      </a:gs>
                    </a:gsLst>
                    <a:lin ang="5400000" scaled="0"/>
                  </a:gradFill>
                </a:rPr>
                <a:t>and availability with commodity hardware</a:t>
              </a:r>
            </a:p>
          </p:txBody>
        </p:sp>
        <p:pic>
          <p:nvPicPr>
            <p:cNvPr id="14" name="Hyper-V logo"/>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a:off x="9128686" y="2757904"/>
              <a:ext cx="1101701" cy="1169012"/>
            </a:xfrm>
            <a:prstGeom prst="rect">
              <a:avLst/>
            </a:prstGeom>
            <a:noFill/>
            <a:ln w="9525">
              <a:noFill/>
              <a:miter lim="800000"/>
              <a:headEnd/>
              <a:tailEnd/>
            </a:ln>
          </p:spPr>
        </p:pic>
      </p:grpSp>
    </p:spTree>
    <p:extLst>
      <p:ext uri="{BB962C8B-B14F-4D97-AF65-F5344CB8AC3E}">
        <p14:creationId xmlns:p14="http://schemas.microsoft.com/office/powerpoint/2010/main" val="3444062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Comparison</a:t>
            </a:r>
            <a:endParaRPr lang="en-US" dirty="0"/>
          </a:p>
        </p:txBody>
      </p:sp>
      <p:sp>
        <p:nvSpPr>
          <p:cNvPr id="4" name="Rectangle 6"/>
          <p:cNvSpPr>
            <a:spLocks noChangeArrowheads="1"/>
          </p:cNvSpPr>
          <p:nvPr/>
        </p:nvSpPr>
        <p:spPr bwMode="auto">
          <a:xfrm>
            <a:off x="10344150" y="2"/>
            <a:ext cx="4286253" cy="8233410"/>
          </a:xfrm>
          <a:prstGeom prst="rect">
            <a:avLst/>
          </a:prstGeom>
          <a:solidFill>
            <a:schemeClr val="accent2"/>
          </a:solidFill>
          <a:ln>
            <a:noFill/>
          </a:ln>
        </p:spPr>
        <p:txBody>
          <a:bodyPr vert="horz" wrap="square" lIns="109742" tIns="54872" rIns="109742" bIns="54872" numCol="1" anchor="t" anchorCtr="0" compatLnSpc="1">
            <a:prstTxWarp prst="textNoShape">
              <a:avLst/>
            </a:prstTxWarp>
          </a:bodyPr>
          <a:lstStyle/>
          <a:p>
            <a:endParaRPr lang="en-US" dirty="0"/>
          </a:p>
        </p:txBody>
      </p:sp>
      <p:sp>
        <p:nvSpPr>
          <p:cNvPr id="5" name="Rectangle 19"/>
          <p:cNvSpPr>
            <a:spLocks noChangeArrowheads="1"/>
          </p:cNvSpPr>
          <p:nvPr/>
        </p:nvSpPr>
        <p:spPr bwMode="ltGray">
          <a:xfrm>
            <a:off x="10344150" y="1544808"/>
            <a:ext cx="4286250" cy="44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71" tIns="0" rIns="329227" bIns="0" numCol="1" anchor="t" anchorCtr="0" compatLnSpc="1">
            <a:prstTxWarp prst="textNoShape">
              <a:avLst/>
            </a:prstTxWarp>
            <a:spAutoFit/>
          </a:bodyPr>
          <a:lstStyle/>
          <a:p>
            <a:pPr defTabSz="1097426" fontAlgn="base">
              <a:lnSpc>
                <a:spcPct val="90000"/>
              </a:lnSpc>
              <a:spcBef>
                <a:spcPct val="0"/>
              </a:spcBef>
              <a:spcAft>
                <a:spcPct val="0"/>
              </a:spcAft>
            </a:pPr>
            <a:r>
              <a:rPr lang="en-US" sz="4600" spc="-181" dirty="0" smtClean="0">
                <a:gradFill>
                  <a:gsLst>
                    <a:gs pos="1250">
                      <a:schemeClr val="bg1"/>
                    </a:gs>
                    <a:gs pos="100000">
                      <a:schemeClr val="bg1"/>
                    </a:gs>
                  </a:gsLst>
                  <a:lin ang="5400000" scaled="0"/>
                </a:gradFill>
                <a:latin typeface="+mj-lt"/>
                <a:cs typeface="Arial" pitchFamily="34" charset="0"/>
              </a:rPr>
              <a:t>Hyper-V allows the creation of virtual disks that are </a:t>
            </a:r>
            <a:r>
              <a:rPr lang="en-US" sz="4600" b="1" spc="-181" dirty="0" smtClean="0">
                <a:gradFill>
                  <a:gsLst>
                    <a:gs pos="1250">
                      <a:schemeClr val="bg1"/>
                    </a:gs>
                    <a:gs pos="100000">
                      <a:schemeClr val="bg1"/>
                    </a:gs>
                  </a:gsLst>
                  <a:lin ang="5400000" scaled="0"/>
                </a:gradFill>
                <a:latin typeface="+mj-lt"/>
                <a:cs typeface="Arial" pitchFamily="34" charset="0"/>
              </a:rPr>
              <a:t>32 times the size</a:t>
            </a:r>
            <a:r>
              <a:rPr lang="en-US" sz="4600" spc="-181" dirty="0" smtClean="0">
                <a:gradFill>
                  <a:gsLst>
                    <a:gs pos="1250">
                      <a:schemeClr val="bg1"/>
                    </a:gs>
                    <a:gs pos="100000">
                      <a:schemeClr val="bg1"/>
                    </a:gs>
                  </a:gsLst>
                  <a:lin ang="5400000" scaled="0"/>
                </a:gradFill>
                <a:latin typeface="+mj-lt"/>
                <a:cs typeface="Arial" pitchFamily="34" charset="0"/>
              </a:rPr>
              <a:t> of those created on vSphere 5.1</a:t>
            </a:r>
            <a:endParaRPr lang="en-US" sz="4600" spc="-181" dirty="0">
              <a:gradFill>
                <a:gsLst>
                  <a:gs pos="1250">
                    <a:schemeClr val="bg1"/>
                  </a:gs>
                  <a:gs pos="100000">
                    <a:schemeClr val="bg1"/>
                  </a:gs>
                </a:gsLst>
                <a:lin ang="5400000" scaled="0"/>
              </a:gradFill>
              <a:latin typeface="+mj-l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52074800"/>
              </p:ext>
            </p:extLst>
          </p:nvPr>
        </p:nvGraphicFramePr>
        <p:xfrm>
          <a:off x="533400" y="1658419"/>
          <a:ext cx="9406986" cy="3505200"/>
        </p:xfrm>
        <a:graphic>
          <a:graphicData uri="http://schemas.openxmlformats.org/drawingml/2006/table">
            <a:tbl>
              <a:tblPr firstRow="1">
                <a:noFill/>
                <a:tableStyleId>{5C22544A-7EE6-4342-B048-85BDC9FD1C3A}</a:tableStyleId>
              </a:tblPr>
              <a:tblGrid>
                <a:gridCol w="3603117"/>
                <a:gridCol w="1934623"/>
                <a:gridCol w="1934623"/>
                <a:gridCol w="1934623"/>
              </a:tblGrid>
              <a:tr h="485919">
                <a:tc>
                  <a:txBody>
                    <a:bodyPr/>
                    <a:lstStyle/>
                    <a:p>
                      <a:r>
                        <a:rPr lang="en-US" sz="1600" dirty="0" smtClean="0"/>
                        <a:t>Capability</a:t>
                      </a:r>
                      <a:endParaRPr lang="en-US" sz="1600" dirty="0"/>
                    </a:p>
                  </a:txBody>
                  <a:tcPr anchor="ctr"/>
                </a:tc>
                <a:tc>
                  <a:txBody>
                    <a:bodyPr/>
                    <a:lstStyle/>
                    <a:p>
                      <a:pPr algn="ctr"/>
                      <a:r>
                        <a:rPr lang="en-US" sz="1600" dirty="0" smtClean="0"/>
                        <a:t>Hyper-V</a:t>
                      </a:r>
                      <a:br>
                        <a:rPr lang="en-US" sz="1600" dirty="0" smtClean="0"/>
                      </a:br>
                      <a:r>
                        <a:rPr lang="en-US" sz="1600" dirty="0" smtClean="0"/>
                        <a:t>(2012)</a:t>
                      </a:r>
                      <a:endParaRPr lang="en-US" sz="1600" dirty="0"/>
                    </a:p>
                  </a:txBody>
                  <a:tcPr anchor="ctr"/>
                </a:tc>
                <a:tc>
                  <a:txBody>
                    <a:bodyPr/>
                    <a:lstStyle/>
                    <a:p>
                      <a:pPr algn="ctr"/>
                      <a:r>
                        <a:rPr lang="en-US" sz="1600" dirty="0" smtClean="0"/>
                        <a:t>vSphere Hypervisor</a:t>
                      </a:r>
                      <a:endParaRPr lang="en-US" sz="1600" dirty="0"/>
                    </a:p>
                  </a:txBody>
                  <a:tcPr anchor="ctr"/>
                </a:tc>
                <a:tc>
                  <a:txBody>
                    <a:bodyPr/>
                    <a:lstStyle/>
                    <a:p>
                      <a:pPr algn="ctr"/>
                      <a:r>
                        <a:rPr lang="en-US" sz="1600" dirty="0" smtClean="0"/>
                        <a:t>vSphere 5.1 Enterprise</a:t>
                      </a:r>
                      <a:r>
                        <a:rPr lang="en-US" sz="1600" baseline="0" dirty="0" smtClean="0"/>
                        <a:t> Plus</a:t>
                      </a:r>
                      <a:endParaRPr lang="en-US" sz="1600" dirty="0"/>
                    </a:p>
                  </a:txBody>
                  <a:tcPr anchor="ctr"/>
                </a:tc>
              </a:tr>
              <a:tr h="291551">
                <a:tc>
                  <a:txBody>
                    <a:bodyPr/>
                    <a:lstStyle/>
                    <a:p>
                      <a:r>
                        <a:rPr lang="en-US" sz="1800" dirty="0" smtClean="0"/>
                        <a:t>Virtual Fiber Channel</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dirty="0" smtClean="0"/>
                        <a:t>Yes</a:t>
                      </a:r>
                      <a:endParaRPr lang="en-US" sz="1800" dirty="0"/>
                    </a:p>
                  </a:txBody>
                  <a:tcPr anchor="ctr"/>
                </a:tc>
                <a:tc>
                  <a:txBody>
                    <a:bodyPr/>
                    <a:lstStyle/>
                    <a:p>
                      <a:pPr algn="ctr"/>
                      <a:r>
                        <a:rPr lang="en-US" sz="1800" dirty="0" smtClean="0"/>
                        <a:t>Yes</a:t>
                      </a:r>
                      <a:endParaRPr lang="en-US" sz="1800" dirty="0"/>
                    </a:p>
                  </a:txBody>
                  <a:tcPr anchor="ctr"/>
                </a:tc>
              </a:tr>
              <a:tr h="291551">
                <a:tc>
                  <a:txBody>
                    <a:bodyPr/>
                    <a:lstStyle/>
                    <a:p>
                      <a:r>
                        <a:rPr lang="en-US" sz="1800" dirty="0" smtClean="0"/>
                        <a:t>3</a:t>
                      </a:r>
                      <a:r>
                        <a:rPr lang="en-US" sz="1800" baseline="30000" dirty="0" smtClean="0"/>
                        <a:t>rd</a:t>
                      </a:r>
                      <a:r>
                        <a:rPr lang="en-US" sz="1800" dirty="0" smtClean="0"/>
                        <a:t> Party Multipathing (MPIO)</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anchor="ctr"/>
                </a:tc>
                <a:tc>
                  <a:txBody>
                    <a:bodyPr/>
                    <a:lstStyle/>
                    <a:p>
                      <a:pPr algn="ctr"/>
                      <a:r>
                        <a:rPr lang="en-US" sz="1800" kern="1200" dirty="0" smtClean="0">
                          <a:solidFill>
                            <a:schemeClr val="dk1"/>
                          </a:solidFill>
                          <a:effectLst/>
                          <a:latin typeface="+mn-lt"/>
                          <a:ea typeface="+mn-ea"/>
                          <a:cs typeface="+mn-cs"/>
                        </a:rPr>
                        <a:t>Yes (VAMP)</a:t>
                      </a:r>
                      <a:r>
                        <a:rPr lang="en-US" sz="1800" kern="1200" baseline="30000" dirty="0" smtClean="0">
                          <a:solidFill>
                            <a:schemeClr val="dk1"/>
                          </a:solidFill>
                          <a:effectLst/>
                          <a:latin typeface="+mn-lt"/>
                          <a:ea typeface="+mn-ea"/>
                          <a:cs typeface="+mn-cs"/>
                        </a:rPr>
                        <a:t>1</a:t>
                      </a:r>
                      <a:endParaRPr lang="en-US" sz="1800" kern="1200" dirty="0">
                        <a:solidFill>
                          <a:schemeClr val="dk1"/>
                        </a:solidFill>
                        <a:effectLst/>
                        <a:latin typeface="+mn-lt"/>
                        <a:ea typeface="+mn-ea"/>
                        <a:cs typeface="+mn-cs"/>
                      </a:endParaRPr>
                    </a:p>
                  </a:txBody>
                  <a:tcPr anchor="ctr"/>
                </a:tc>
              </a:tr>
              <a:tr h="291551">
                <a:tc>
                  <a:txBody>
                    <a:bodyPr/>
                    <a:lstStyle/>
                    <a:p>
                      <a:r>
                        <a:rPr lang="en-US" sz="1800" dirty="0" smtClean="0"/>
                        <a:t>Native 4-KB</a:t>
                      </a:r>
                      <a:r>
                        <a:rPr lang="en-US" sz="1800" baseline="0" dirty="0" smtClean="0"/>
                        <a:t> Disk Support</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anchor="ctr"/>
                </a:tc>
                <a:tc>
                  <a:txBody>
                    <a:bodyPr/>
                    <a:lstStyle/>
                    <a:p>
                      <a:pPr algn="ctr"/>
                      <a:r>
                        <a:rPr lang="en-US" sz="1800" dirty="0" smtClean="0"/>
                        <a:t>No</a:t>
                      </a:r>
                      <a:endParaRPr lang="en-US" sz="1800" dirty="0"/>
                    </a:p>
                  </a:txBody>
                  <a:tcPr anchor="ctr"/>
                </a:tc>
              </a:tr>
              <a:tr h="291551">
                <a:tc>
                  <a:txBody>
                    <a:bodyPr/>
                    <a:lstStyle/>
                    <a:p>
                      <a:r>
                        <a:rPr lang="en-US" sz="1800" dirty="0" smtClean="0"/>
                        <a:t>Maximum</a:t>
                      </a:r>
                      <a:r>
                        <a:rPr lang="en-US" sz="1800" baseline="0" dirty="0" smtClean="0"/>
                        <a:t> Virtual Disk Size</a:t>
                      </a:r>
                      <a:endParaRPr lang="en-US" sz="1800" dirty="0"/>
                    </a:p>
                  </a:txBody>
                  <a:tcPr anchor="ctr">
                    <a:solidFill>
                      <a:schemeClr val="bg1">
                        <a:lumMod val="90000"/>
                      </a:schemeClr>
                    </a:solidFill>
                  </a:tcPr>
                </a:tc>
                <a:tc>
                  <a:txBody>
                    <a:bodyPr/>
                    <a:lstStyle/>
                    <a:p>
                      <a:pPr algn="ctr"/>
                      <a:r>
                        <a:rPr lang="en-US" sz="1800" b="1" dirty="0" smtClean="0"/>
                        <a:t>64TB VHDX</a:t>
                      </a:r>
                      <a:endParaRPr lang="en-US" sz="1800" b="1" dirty="0"/>
                    </a:p>
                  </a:txBody>
                  <a:tcPr anchor="ctr"/>
                </a:tc>
                <a:tc>
                  <a:txBody>
                    <a:bodyPr/>
                    <a:lstStyle/>
                    <a:p>
                      <a:pPr algn="ctr"/>
                      <a:r>
                        <a:rPr lang="en-US" sz="1800" dirty="0" smtClean="0"/>
                        <a:t>2TB VMDK</a:t>
                      </a:r>
                      <a:endParaRPr lang="en-US" sz="1800" dirty="0"/>
                    </a:p>
                  </a:txBody>
                  <a:tcPr anchor="ctr"/>
                </a:tc>
                <a:tc>
                  <a:txBody>
                    <a:bodyPr/>
                    <a:lstStyle/>
                    <a:p>
                      <a:pPr algn="ctr"/>
                      <a:r>
                        <a:rPr lang="en-US" sz="1800" dirty="0" smtClean="0"/>
                        <a:t>2TB VMDK</a:t>
                      </a:r>
                      <a:endParaRPr lang="en-US" sz="1800" dirty="0"/>
                    </a:p>
                  </a:txBody>
                  <a:tcPr anchor="ctr"/>
                </a:tc>
              </a:tr>
              <a:tr h="291551">
                <a:tc>
                  <a:txBody>
                    <a:bodyPr/>
                    <a:lstStyle/>
                    <a:p>
                      <a:r>
                        <a:rPr lang="en-US" sz="1800" dirty="0" smtClean="0"/>
                        <a:t>Maximum Pass Through Disk</a:t>
                      </a:r>
                      <a:r>
                        <a:rPr lang="en-US" sz="1800" baseline="0" dirty="0" smtClean="0"/>
                        <a:t> Size</a:t>
                      </a:r>
                      <a:endParaRPr lang="en-US" sz="1800" dirty="0"/>
                    </a:p>
                  </a:txBody>
                  <a:tcPr anchor="ctr">
                    <a:solidFill>
                      <a:schemeClr val="bg1">
                        <a:lumMod val="90000"/>
                      </a:schemeClr>
                    </a:solidFill>
                  </a:tcPr>
                </a:tc>
                <a:tc>
                  <a:txBody>
                    <a:bodyPr/>
                    <a:lstStyle/>
                    <a:p>
                      <a:pPr algn="ctr"/>
                      <a:r>
                        <a:rPr lang="en-US" sz="1800" b="1" dirty="0" smtClean="0"/>
                        <a:t>256TB+</a:t>
                      </a:r>
                      <a:r>
                        <a:rPr lang="en-US" sz="1800" kern="1200" baseline="30000" dirty="0" smtClean="0">
                          <a:solidFill>
                            <a:schemeClr val="dk1"/>
                          </a:solidFill>
                          <a:effectLst/>
                          <a:latin typeface="+mn-lt"/>
                          <a:ea typeface="+mn-ea"/>
                          <a:cs typeface="+mn-cs"/>
                        </a:rPr>
                        <a:t>2</a:t>
                      </a:r>
                      <a:endParaRPr lang="en-US" sz="1800" b="1" dirty="0"/>
                    </a:p>
                  </a:txBody>
                  <a:tcPr anchor="ctr"/>
                </a:tc>
                <a:tc>
                  <a:txBody>
                    <a:bodyPr/>
                    <a:lstStyle/>
                    <a:p>
                      <a:pPr algn="ctr"/>
                      <a:r>
                        <a:rPr lang="en-US" sz="1800" dirty="0" smtClean="0"/>
                        <a:t>64TB</a:t>
                      </a:r>
                      <a:endParaRPr lang="en-US" sz="1800" dirty="0"/>
                    </a:p>
                  </a:txBody>
                  <a:tcPr anchor="ctr"/>
                </a:tc>
                <a:tc>
                  <a:txBody>
                    <a:bodyPr/>
                    <a:lstStyle/>
                    <a:p>
                      <a:pPr algn="ctr"/>
                      <a:r>
                        <a:rPr lang="en-US" sz="1800" dirty="0" smtClean="0"/>
                        <a:t>64TB</a:t>
                      </a:r>
                      <a:endParaRPr lang="en-US" sz="1800" dirty="0"/>
                    </a:p>
                  </a:txBody>
                  <a:tcPr anchor="ctr"/>
                </a:tc>
              </a:tr>
              <a:tr h="291551">
                <a:tc>
                  <a:txBody>
                    <a:bodyPr/>
                    <a:lstStyle/>
                    <a:p>
                      <a:r>
                        <a:rPr lang="en-US" sz="1800" dirty="0" smtClean="0"/>
                        <a:t>Offloaded Data Transfer</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anchor="ctr"/>
                </a:tc>
                <a:tc>
                  <a:txBody>
                    <a:bodyPr/>
                    <a:lstStyle/>
                    <a:p>
                      <a:pPr algn="ctr"/>
                      <a:r>
                        <a:rPr lang="en-US" sz="1800" kern="1200" dirty="0" smtClean="0">
                          <a:solidFill>
                            <a:schemeClr val="dk1"/>
                          </a:solidFill>
                          <a:effectLst/>
                          <a:latin typeface="+mn-lt"/>
                          <a:ea typeface="+mn-ea"/>
                          <a:cs typeface="+mn-cs"/>
                        </a:rPr>
                        <a:t>Yes (VAAI)</a:t>
                      </a:r>
                      <a:r>
                        <a:rPr lang="en-US" sz="1800" kern="1200" baseline="30000" dirty="0" smtClean="0">
                          <a:solidFill>
                            <a:schemeClr val="dk1"/>
                          </a:solidFill>
                          <a:effectLst/>
                          <a:latin typeface="+mn-lt"/>
                          <a:ea typeface="+mn-ea"/>
                          <a:cs typeface="+mn-cs"/>
                        </a:rPr>
                        <a:t>3</a:t>
                      </a:r>
                      <a:endParaRPr lang="en-US" sz="1800" kern="1200" dirty="0">
                        <a:solidFill>
                          <a:schemeClr val="dk1"/>
                        </a:solidFill>
                        <a:effectLst/>
                        <a:latin typeface="+mn-lt"/>
                        <a:ea typeface="+mn-ea"/>
                        <a:cs typeface="+mn-cs"/>
                      </a:endParaRPr>
                    </a:p>
                  </a:txBody>
                  <a:tcPr anchor="ctr"/>
                </a:tc>
              </a:tr>
              <a:tr h="291551">
                <a:tc>
                  <a:txBody>
                    <a:bodyPr/>
                    <a:lstStyle/>
                    <a:p>
                      <a:r>
                        <a:rPr lang="en-US" sz="1800" dirty="0" smtClean="0"/>
                        <a:t>Boot from USB Disk</a:t>
                      </a:r>
                      <a:endParaRPr lang="en-US" sz="1800" dirty="0"/>
                    </a:p>
                  </a:txBody>
                  <a:tcPr anchor="ctr">
                    <a:solidFill>
                      <a:schemeClr val="bg1">
                        <a:lumMod val="90000"/>
                      </a:schemeClr>
                    </a:solidFill>
                  </a:tcPr>
                </a:tc>
                <a:tc>
                  <a:txBody>
                    <a:bodyPr/>
                    <a:lstStyle/>
                    <a:p>
                      <a:pPr marL="0" marR="0" indent="0" algn="ctr" defTabSz="1097382" rtl="0" eaLnBrk="1" fontAlgn="auto" latinLnBrk="0" hangingPunct="1">
                        <a:lnSpc>
                          <a:spcPct val="100000"/>
                        </a:lnSpc>
                        <a:spcBef>
                          <a:spcPts val="0"/>
                        </a:spcBef>
                        <a:spcAft>
                          <a:spcPts val="0"/>
                        </a:spcAft>
                        <a:buClrTx/>
                        <a:buSzTx/>
                        <a:buFontTx/>
                        <a:buNone/>
                        <a:tabLst/>
                        <a:defRPr/>
                      </a:pPr>
                      <a:r>
                        <a:rPr lang="en-US" sz="1800" b="1" dirty="0" smtClean="0"/>
                        <a:t>Yes</a:t>
                      </a:r>
                      <a:r>
                        <a:rPr lang="en-US" sz="1800" kern="1200" baseline="30000" dirty="0" smtClean="0">
                          <a:solidFill>
                            <a:schemeClr val="dk1"/>
                          </a:solidFill>
                          <a:effectLst/>
                          <a:latin typeface="+mn-lt"/>
                          <a:ea typeface="+mn-ea"/>
                          <a:cs typeface="+mn-cs"/>
                        </a:rPr>
                        <a:t>4</a:t>
                      </a:r>
                      <a:endParaRPr lang="en-US" sz="1800" b="1" dirty="0" smtClean="0"/>
                    </a:p>
                  </a:txBody>
                  <a:tcPr anchor="ctr"/>
                </a:tc>
                <a:tc>
                  <a:txBody>
                    <a:bodyPr/>
                    <a:lstStyle/>
                    <a:p>
                      <a:pPr algn="ctr"/>
                      <a:r>
                        <a:rPr lang="en-US" sz="1800" kern="1200" dirty="0" smtClean="0">
                          <a:solidFill>
                            <a:schemeClr val="dk1"/>
                          </a:solidFill>
                          <a:effectLst/>
                          <a:latin typeface="+mn-lt"/>
                          <a:ea typeface="+mn-ea"/>
                          <a:cs typeface="+mn-cs"/>
                        </a:rPr>
                        <a:t>Yes</a:t>
                      </a:r>
                      <a:endParaRPr lang="en-US" sz="1800" kern="1200" dirty="0">
                        <a:solidFill>
                          <a:schemeClr val="dk1"/>
                        </a:solidFill>
                        <a:effectLst/>
                        <a:latin typeface="+mn-lt"/>
                        <a:ea typeface="+mn-ea"/>
                        <a:cs typeface="+mn-cs"/>
                      </a:endParaRPr>
                    </a:p>
                  </a:txBody>
                  <a:tcPr anchor="ctr"/>
                </a:tc>
                <a:tc>
                  <a:txBody>
                    <a:bodyPr/>
                    <a:lstStyle/>
                    <a:p>
                      <a:pPr algn="ctr"/>
                      <a:r>
                        <a:rPr lang="en-US" sz="1800" kern="1200" dirty="0" smtClean="0">
                          <a:solidFill>
                            <a:schemeClr val="dk1"/>
                          </a:solidFill>
                          <a:effectLst/>
                          <a:latin typeface="+mn-lt"/>
                          <a:ea typeface="+mn-ea"/>
                          <a:cs typeface="+mn-cs"/>
                        </a:rPr>
                        <a:t>Yes</a:t>
                      </a:r>
                      <a:endParaRPr lang="en-US" sz="1800" kern="1200" dirty="0">
                        <a:solidFill>
                          <a:schemeClr val="dk1"/>
                        </a:solidFill>
                        <a:effectLst/>
                        <a:latin typeface="+mn-lt"/>
                        <a:ea typeface="+mn-ea"/>
                        <a:cs typeface="+mn-cs"/>
                      </a:endParaRPr>
                    </a:p>
                  </a:txBody>
                  <a:tcPr anchor="ctr"/>
                </a:tc>
              </a:tr>
              <a:tr h="291551">
                <a:tc>
                  <a:txBody>
                    <a:bodyPr/>
                    <a:lstStyle/>
                    <a:p>
                      <a:r>
                        <a:rPr lang="en-US" sz="1800" dirty="0" smtClean="0"/>
                        <a:t>Storage Pooling</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anchor="ctr"/>
                </a:tc>
                <a:tc>
                  <a:txBody>
                    <a:bodyPr/>
                    <a:lstStyle/>
                    <a:p>
                      <a:pPr algn="ct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anchor="ctr"/>
                </a:tc>
              </a:tr>
            </a:tbl>
          </a:graphicData>
        </a:graphic>
      </p:graphicFrame>
      <p:sp>
        <p:nvSpPr>
          <p:cNvPr id="8" name="TextBox 7"/>
          <p:cNvSpPr txBox="1"/>
          <p:nvPr/>
        </p:nvSpPr>
        <p:spPr>
          <a:xfrm>
            <a:off x="514350" y="5437733"/>
            <a:ext cx="9391650" cy="1384995"/>
          </a:xfrm>
          <a:prstGeom prst="rect">
            <a:avLst/>
          </a:prstGeom>
          <a:noFill/>
        </p:spPr>
        <p:txBody>
          <a:bodyPr wrap="square" rtlCol="0">
            <a:spAutoFit/>
          </a:bodyPr>
          <a:lstStyle/>
          <a:p>
            <a:r>
              <a:rPr lang="en-US" sz="1400" baseline="30000" dirty="0" smtClean="0">
                <a:solidFill>
                  <a:schemeClr val="dk1"/>
                </a:solidFill>
              </a:rPr>
              <a:t>1</a:t>
            </a:r>
            <a:r>
              <a:rPr lang="en-US" sz="1400" dirty="0" smtClean="0">
                <a:solidFill>
                  <a:schemeClr val="dk1"/>
                </a:solidFill>
              </a:rPr>
              <a:t> </a:t>
            </a:r>
            <a:r>
              <a:rPr lang="en-US" sz="1400" dirty="0" smtClean="0">
                <a:solidFill>
                  <a:schemeClr val="tx2"/>
                </a:solidFill>
              </a:rPr>
              <a:t>vStorage </a:t>
            </a:r>
            <a:r>
              <a:rPr lang="en-US" sz="1400" dirty="0">
                <a:solidFill>
                  <a:schemeClr val="tx2"/>
                </a:solidFill>
              </a:rPr>
              <a:t>API for </a:t>
            </a:r>
            <a:r>
              <a:rPr lang="en-US" sz="1400" dirty="0" smtClean="0">
                <a:solidFill>
                  <a:schemeClr val="tx2"/>
                </a:solidFill>
              </a:rPr>
              <a:t>Multipathing </a:t>
            </a:r>
            <a:r>
              <a:rPr lang="en-US" sz="1400" dirty="0">
                <a:solidFill>
                  <a:schemeClr val="tx2"/>
                </a:solidFill>
              </a:rPr>
              <a:t>(VAMP) is only available in Enterprise &amp; Enterprise Plus editions of vSphere </a:t>
            </a:r>
            <a:r>
              <a:rPr lang="en-US" sz="1400" dirty="0" smtClean="0">
                <a:solidFill>
                  <a:schemeClr val="tx2"/>
                </a:solidFill>
              </a:rPr>
              <a:t>5.1</a:t>
            </a:r>
            <a:endParaRPr lang="en-US" sz="1400" dirty="0">
              <a:solidFill>
                <a:schemeClr val="tx2"/>
              </a:solidFill>
            </a:endParaRPr>
          </a:p>
          <a:p>
            <a:r>
              <a:rPr lang="en-US" sz="1400" baseline="30000" dirty="0" smtClean="0">
                <a:solidFill>
                  <a:schemeClr val="dk1"/>
                </a:solidFill>
              </a:rPr>
              <a:t>2 </a:t>
            </a:r>
            <a:r>
              <a:rPr lang="en-US" sz="1400" dirty="0" smtClean="0">
                <a:solidFill>
                  <a:schemeClr val="tx2"/>
                </a:solidFill>
              </a:rPr>
              <a:t>The </a:t>
            </a:r>
            <a:r>
              <a:rPr lang="en-US" sz="1400" dirty="0">
                <a:solidFill>
                  <a:schemeClr val="tx2"/>
                </a:solidFill>
              </a:rPr>
              <a:t>maximum size of a physical disk attached to a virtual machine is determined by the guest operating system </a:t>
            </a:r>
            <a:r>
              <a:rPr lang="en-US" sz="1400" dirty="0" smtClean="0">
                <a:solidFill>
                  <a:schemeClr val="tx2"/>
                </a:solidFill>
              </a:rPr>
              <a:t>and</a:t>
            </a:r>
            <a:br>
              <a:rPr lang="en-US" sz="1400" dirty="0" smtClean="0">
                <a:solidFill>
                  <a:schemeClr val="tx2"/>
                </a:solidFill>
              </a:rPr>
            </a:br>
            <a:r>
              <a:rPr lang="en-US" sz="1400" dirty="0" smtClean="0">
                <a:solidFill>
                  <a:schemeClr val="tx2"/>
                </a:solidFill>
              </a:rPr>
              <a:t>  the </a:t>
            </a:r>
            <a:r>
              <a:rPr lang="en-US" sz="1400" dirty="0">
                <a:solidFill>
                  <a:schemeClr val="tx2"/>
                </a:solidFill>
              </a:rPr>
              <a:t>chosen file system within the guest</a:t>
            </a:r>
            <a:r>
              <a:rPr lang="en-US" sz="1400" dirty="0" smtClean="0">
                <a:solidFill>
                  <a:schemeClr val="tx2"/>
                </a:solidFill>
              </a:rPr>
              <a:t>.  More recent Windows Server operating systems support disks in excess of</a:t>
            </a:r>
            <a:br>
              <a:rPr lang="en-US" sz="1400" dirty="0" smtClean="0">
                <a:solidFill>
                  <a:schemeClr val="tx2"/>
                </a:solidFill>
              </a:rPr>
            </a:br>
            <a:r>
              <a:rPr lang="en-US" sz="1400" dirty="0" smtClean="0">
                <a:solidFill>
                  <a:schemeClr val="tx2"/>
                </a:solidFill>
              </a:rPr>
              <a:t>  256TB in size</a:t>
            </a:r>
            <a:endParaRPr lang="en-US" sz="1400" dirty="0">
              <a:solidFill>
                <a:schemeClr val="tx2"/>
              </a:solidFill>
            </a:endParaRPr>
          </a:p>
          <a:p>
            <a:r>
              <a:rPr lang="en-US" sz="1400" baseline="30000" dirty="0" smtClean="0">
                <a:solidFill>
                  <a:schemeClr val="dk1"/>
                </a:solidFill>
              </a:rPr>
              <a:t>3</a:t>
            </a:r>
            <a:r>
              <a:rPr lang="en-US" sz="1400" dirty="0" smtClean="0">
                <a:solidFill>
                  <a:schemeClr val="dk1"/>
                </a:solidFill>
              </a:rPr>
              <a:t> </a:t>
            </a:r>
            <a:r>
              <a:rPr lang="en-US" sz="1400" dirty="0" smtClean="0">
                <a:solidFill>
                  <a:schemeClr val="tx2"/>
                </a:solidFill>
              </a:rPr>
              <a:t>vStorage </a:t>
            </a:r>
            <a:r>
              <a:rPr lang="en-US" sz="1400" dirty="0">
                <a:solidFill>
                  <a:schemeClr val="tx2"/>
                </a:solidFill>
              </a:rPr>
              <a:t>API for Array Integration (VAAI) is only available in Enterprise &amp; Enterprise Plus editions of vSphere </a:t>
            </a:r>
            <a:r>
              <a:rPr lang="en-US" sz="1400" dirty="0" smtClean="0">
                <a:solidFill>
                  <a:schemeClr val="tx2"/>
                </a:solidFill>
              </a:rPr>
              <a:t>5.1</a:t>
            </a:r>
            <a:endParaRPr lang="en-US" sz="1400" dirty="0">
              <a:solidFill>
                <a:schemeClr val="tx2"/>
              </a:solidFill>
            </a:endParaRPr>
          </a:p>
          <a:p>
            <a:r>
              <a:rPr lang="en-US" sz="1400" baseline="30000" dirty="0" smtClean="0">
                <a:solidFill>
                  <a:schemeClr val="dk1"/>
                </a:solidFill>
              </a:rPr>
              <a:t>4 </a:t>
            </a:r>
            <a:r>
              <a:rPr lang="en-US" sz="1400" dirty="0" smtClean="0">
                <a:solidFill>
                  <a:schemeClr val="tx2"/>
                </a:solidFill>
              </a:rPr>
              <a:t>Hyper-V Server 2012 Only</a:t>
            </a:r>
          </a:p>
        </p:txBody>
      </p:sp>
      <p:sp>
        <p:nvSpPr>
          <p:cNvPr id="6" name="Rectangle 5"/>
          <p:cNvSpPr/>
          <p:nvPr/>
        </p:nvSpPr>
        <p:spPr>
          <a:xfrm>
            <a:off x="514350" y="7726330"/>
            <a:ext cx="9391650" cy="369332"/>
          </a:xfrm>
          <a:prstGeom prst="rect">
            <a:avLst/>
          </a:prstGeom>
        </p:spPr>
        <p:txBody>
          <a:bodyPr wrap="square">
            <a:spAutoFit/>
          </a:bodyPr>
          <a:lstStyle/>
          <a:p>
            <a:pPr marL="18"/>
            <a:r>
              <a:rPr lang="en-US" sz="900" dirty="0">
                <a:solidFill>
                  <a:schemeClr val="tx2"/>
                </a:solidFill>
              </a:rPr>
              <a:t>vSphere Hypervisor / vSphere </a:t>
            </a:r>
            <a:r>
              <a:rPr lang="en-US" sz="900" dirty="0" smtClean="0">
                <a:solidFill>
                  <a:schemeClr val="tx2"/>
                </a:solidFill>
              </a:rPr>
              <a:t>5.x </a:t>
            </a:r>
            <a:r>
              <a:rPr lang="en-US" sz="900" dirty="0">
                <a:solidFill>
                  <a:schemeClr val="tx2"/>
                </a:solidFill>
              </a:rPr>
              <a:t>Ent+ Information: </a:t>
            </a:r>
            <a:r>
              <a:rPr lang="en-US" sz="900" dirty="0" smtClean="0">
                <a:solidFill>
                  <a:schemeClr val="tx2"/>
                </a:solidFill>
                <a:hlinkClick r:id="rId3"/>
              </a:rPr>
              <a:t>http://www.vmware.com/pdf/vsphere5/r51/vsphere-51-configuration-maximums.pdf</a:t>
            </a:r>
            <a:r>
              <a:rPr lang="en-US" sz="900" dirty="0" smtClean="0">
                <a:solidFill>
                  <a:schemeClr val="tx2"/>
                </a:solidFill>
              </a:rPr>
              <a:t> and </a:t>
            </a:r>
            <a:r>
              <a:rPr lang="en-US" sz="900" dirty="0">
                <a:solidFill>
                  <a:schemeClr val="tx2"/>
                </a:solidFill>
                <a:hlinkClick r:id="rId4"/>
              </a:rPr>
              <a:t>http://</a:t>
            </a:r>
            <a:r>
              <a:rPr lang="en-US" sz="900" dirty="0" smtClean="0">
                <a:solidFill>
                  <a:schemeClr val="tx2"/>
                </a:solidFill>
                <a:hlinkClick r:id="rId4"/>
              </a:rPr>
              <a:t>www.vmware.com/products/vsphere/buy/editions_comparison.html</a:t>
            </a:r>
            <a:r>
              <a:rPr lang="en-US" sz="900" dirty="0">
                <a:solidFill>
                  <a:schemeClr val="tx2"/>
                </a:solidFill>
              </a:rPr>
              <a:t> </a:t>
            </a:r>
          </a:p>
        </p:txBody>
      </p:sp>
    </p:spTree>
    <p:extLst>
      <p:ext uri="{BB962C8B-B14F-4D97-AF65-F5344CB8AC3E}">
        <p14:creationId xmlns:p14="http://schemas.microsoft.com/office/powerpoint/2010/main" val="25926483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dirty="0" smtClean="0"/>
              <a:t>Resource Management</a:t>
            </a:r>
            <a:endParaRPr lang="en-US" sz="6000" dirty="0"/>
          </a:p>
        </p:txBody>
      </p:sp>
    </p:spTree>
    <p:extLst>
      <p:ext uri="{BB962C8B-B14F-4D97-AF65-F5344CB8AC3E}">
        <p14:creationId xmlns:p14="http://schemas.microsoft.com/office/powerpoint/2010/main" val="1372462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Hyper-V Jump Start</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330421332"/>
              </p:ext>
            </p:extLst>
          </p:nvPr>
        </p:nvGraphicFramePr>
        <p:xfrm>
          <a:off x="323087" y="1545050"/>
          <a:ext cx="13984826" cy="5641238"/>
        </p:xfrm>
        <a:graphic>
          <a:graphicData uri="http://schemas.openxmlformats.org/drawingml/2006/table">
            <a:tbl>
              <a:tblPr firstRow="1" bandRow="1">
                <a:tableStyleId>{F5AB1C69-6EDB-4FF4-983F-18BD219EF322}</a:tableStyleId>
              </a:tblPr>
              <a:tblGrid>
                <a:gridCol w="6992413"/>
                <a:gridCol w="6992413"/>
              </a:tblGrid>
              <a:tr h="987535">
                <a:tc>
                  <a:txBody>
                    <a:bodyPr/>
                    <a:lstStyle/>
                    <a:p>
                      <a:pPr marL="682625" indent="-682625"/>
                      <a:r>
                        <a:rPr lang="en-US" sz="2900" dirty="0" smtClean="0">
                          <a:latin typeface="Segoe UI Light" panose="020B0502040204020203" pitchFamily="34" charset="0"/>
                          <a:cs typeface="Segoe UI Light" panose="020B0502040204020203" pitchFamily="34" charset="0"/>
                        </a:rPr>
                        <a:t>Part 1 | Windows Server 2012 Hyper-V &amp;. VMware </a:t>
                      </a:r>
                      <a:r>
                        <a:rPr lang="en-US" sz="2900" dirty="0" err="1" smtClean="0">
                          <a:latin typeface="Segoe UI Light" panose="020B0502040204020203" pitchFamily="34" charset="0"/>
                          <a:cs typeface="Segoe UI Light" panose="020B0502040204020203" pitchFamily="34" charset="0"/>
                        </a:rPr>
                        <a:t>vSphere</a:t>
                      </a:r>
                      <a:r>
                        <a:rPr lang="en-US" sz="2900" dirty="0" smtClean="0">
                          <a:latin typeface="Segoe UI Light" panose="020B0502040204020203" pitchFamily="34" charset="0"/>
                          <a:cs typeface="Segoe UI Light" panose="020B0502040204020203" pitchFamily="34" charset="0"/>
                        </a:rPr>
                        <a:t> 5.1</a:t>
                      </a:r>
                      <a:endParaRPr lang="en-US" sz="2900" dirty="0">
                        <a:latin typeface="Segoe UI Light" panose="020B0502040204020203" pitchFamily="34" charset="0"/>
                        <a:cs typeface="Segoe UI Light" panose="020B0502040204020203" pitchFamily="34" charset="0"/>
                      </a:endParaRPr>
                    </a:p>
                  </a:txBody>
                  <a:tcPr marL="111106" marR="111106" marT="54856" marB="54856" anchor="ctr"/>
                </a:tc>
                <a:tc>
                  <a:txBody>
                    <a:bodyPr/>
                    <a:lstStyle/>
                    <a:p>
                      <a:pPr marL="682625" indent="-682625"/>
                      <a:r>
                        <a:rPr lang="en-US" sz="2900" dirty="0" smtClean="0">
                          <a:latin typeface="Segoe UI Light" panose="020B0502040204020203" pitchFamily="34" charset="0"/>
                          <a:cs typeface="Segoe UI Light" panose="020B0502040204020203" pitchFamily="34" charset="0"/>
                        </a:rPr>
                        <a:t>Part 2 | </a:t>
                      </a:r>
                      <a:r>
                        <a:rPr lang="da-DK" sz="2900" dirty="0" smtClean="0">
                          <a:latin typeface="Segoe UI Light" panose="020B0502040204020203" pitchFamily="34" charset="0"/>
                          <a:cs typeface="Segoe UI Light" panose="020B0502040204020203" pitchFamily="34" charset="0"/>
                        </a:rPr>
                        <a:t>System Center 2012 SP1 &amp; </a:t>
                      </a:r>
                      <a:br>
                        <a:rPr lang="da-DK" sz="2900" dirty="0" smtClean="0">
                          <a:latin typeface="Segoe UI Light" panose="020B0502040204020203" pitchFamily="34" charset="0"/>
                          <a:cs typeface="Segoe UI Light" panose="020B0502040204020203" pitchFamily="34" charset="0"/>
                        </a:rPr>
                      </a:br>
                      <a:r>
                        <a:rPr lang="da-DK" sz="2900" dirty="0" smtClean="0">
                          <a:latin typeface="Segoe UI Light" panose="020B0502040204020203" pitchFamily="34" charset="0"/>
                          <a:cs typeface="Segoe UI Light" panose="020B0502040204020203" pitchFamily="34" charset="0"/>
                        </a:rPr>
                        <a:t>VMware’s Private Cloud </a:t>
                      </a:r>
                      <a:endParaRPr lang="en-US" sz="2900" dirty="0">
                        <a:latin typeface="Segoe UI Light" panose="020B0502040204020203" pitchFamily="34" charset="0"/>
                        <a:cs typeface="Segoe UI Light" panose="020B0502040204020203" pitchFamily="34" charset="0"/>
                      </a:endParaRPr>
                    </a:p>
                  </a:txBody>
                  <a:tcPr marL="111106" marR="111106" marT="54856" marB="54856" anchor="ctr"/>
                </a:tc>
              </a:tr>
              <a:tr h="987535">
                <a:tc>
                  <a:txBody>
                    <a:bodyPr/>
                    <a:lstStyle/>
                    <a:p>
                      <a:r>
                        <a:rPr lang="en-US" sz="2900" dirty="0" smtClean="0">
                          <a:latin typeface="Segoe UI Light" panose="020B0502040204020203" pitchFamily="34" charset="0"/>
                          <a:cs typeface="Segoe UI Light" panose="020B0502040204020203" pitchFamily="34" charset="0"/>
                        </a:rPr>
                        <a:t>(01) Introduction &amp; Scalability</a:t>
                      </a:r>
                    </a:p>
                  </a:txBody>
                  <a:tcPr marL="111106" marR="111106" marT="54856" marB="54856" anchor="ctr"/>
                </a:tc>
                <a:tc>
                  <a:txBody>
                    <a:bodyPr/>
                    <a:lstStyle/>
                    <a:p>
                      <a:pPr marL="579438" indent="-579438"/>
                      <a:r>
                        <a:rPr lang="en-US" sz="2900" dirty="0" smtClean="0">
                          <a:latin typeface="Segoe UI Light" panose="020B0502040204020203" pitchFamily="34" charset="0"/>
                          <a:cs typeface="Segoe UI Light" panose="020B0502040204020203" pitchFamily="34" charset="0"/>
                        </a:rPr>
                        <a:t>(05) Introduction &amp; Overview of </a:t>
                      </a:r>
                      <a:br>
                        <a:rPr lang="en-US" sz="2900" dirty="0" smtClean="0">
                          <a:latin typeface="Segoe UI Light" panose="020B0502040204020203" pitchFamily="34" charset="0"/>
                          <a:cs typeface="Segoe UI Light" panose="020B0502040204020203" pitchFamily="34" charset="0"/>
                        </a:rPr>
                      </a:br>
                      <a:r>
                        <a:rPr lang="en-US" sz="2900" dirty="0" smtClean="0">
                          <a:latin typeface="Segoe UI Light" panose="020B0502040204020203" pitchFamily="34" charset="0"/>
                          <a:cs typeface="Segoe UI Light" panose="020B0502040204020203" pitchFamily="34" charset="0"/>
                        </a:rPr>
                        <a:t>System Center 2012</a:t>
                      </a:r>
                    </a:p>
                  </a:txBody>
                  <a:tcPr marL="111106" marR="111106" marT="54856" marB="54856" anchor="ctr"/>
                </a:tc>
              </a:tr>
              <a:tr h="970280">
                <a:tc>
                  <a:txBody>
                    <a:bodyPr/>
                    <a:lstStyle/>
                    <a:p>
                      <a:r>
                        <a:rPr lang="en-US" sz="2900" dirty="0" smtClean="0">
                          <a:latin typeface="Segoe UI Light" panose="020B0502040204020203" pitchFamily="34" charset="0"/>
                          <a:cs typeface="Segoe UI Light" panose="020B0502040204020203" pitchFamily="34" charset="0"/>
                        </a:rPr>
                        <a:t>(02) Storage &amp; Resource Management </a:t>
                      </a:r>
                    </a:p>
                  </a:txBody>
                  <a:tcPr marL="111106" marR="111106" marT="54856" marB="54856" anchor="ctr"/>
                </a:tc>
                <a:tc>
                  <a:txBody>
                    <a:bodyPr/>
                    <a:lstStyle/>
                    <a:p>
                      <a:pPr marL="579438" indent="-579438" algn="l" defTabSz="932742" rtl="0" eaLnBrk="1" latinLnBrk="0" hangingPunct="1"/>
                      <a:r>
                        <a:rPr lang="en-US" sz="2900" kern="1200" dirty="0" smtClean="0">
                          <a:solidFill>
                            <a:schemeClr val="dk1"/>
                          </a:solidFill>
                          <a:latin typeface="Segoe UI Light" panose="020B0502040204020203" pitchFamily="34" charset="0"/>
                          <a:ea typeface="+mn-ea"/>
                          <a:cs typeface="Segoe UI Light" panose="020B0502040204020203" pitchFamily="34" charset="0"/>
                        </a:rPr>
                        <a:t>(06) Application Management</a:t>
                      </a:r>
                    </a:p>
                  </a:txBody>
                  <a:tcPr marL="111106" marR="111106" marT="54856" marB="54856" anchor="ctr"/>
                </a:tc>
              </a:tr>
              <a:tr h="987412">
                <a:tc>
                  <a:txBody>
                    <a:bodyPr/>
                    <a:lstStyle/>
                    <a:p>
                      <a:r>
                        <a:rPr lang="en-US" sz="2900" dirty="0" smtClean="0">
                          <a:latin typeface="Segoe UI Light" panose="020B0502040204020203" pitchFamily="34" charset="0"/>
                          <a:cs typeface="Segoe UI Light" panose="020B0502040204020203" pitchFamily="34" charset="0"/>
                        </a:rPr>
                        <a:t>(03) Security, Multi-tenancy &amp; Flexibility</a:t>
                      </a:r>
                    </a:p>
                  </a:txBody>
                  <a:tcPr marL="111106" marR="111106" marT="54856" marB="54856" anchor="ctr"/>
                </a:tc>
                <a:tc>
                  <a:txBody>
                    <a:bodyPr/>
                    <a:lstStyle/>
                    <a:p>
                      <a:pPr marL="579438" indent="-579438" algn="l" defTabSz="932742" rtl="0" eaLnBrk="1" latinLnBrk="0" hangingPunct="1"/>
                      <a:r>
                        <a:rPr lang="en-US" sz="2900" dirty="0" smtClean="0">
                          <a:latin typeface="Segoe UI Light" panose="020B0502040204020203" pitchFamily="34" charset="0"/>
                          <a:cs typeface="Segoe UI Light" panose="020B0502040204020203" pitchFamily="34" charset="0"/>
                        </a:rPr>
                        <a:t>(</a:t>
                      </a:r>
                      <a:r>
                        <a:rPr lang="en-US" sz="2900" kern="1200" dirty="0" smtClean="0">
                          <a:solidFill>
                            <a:schemeClr val="dk1"/>
                          </a:solidFill>
                          <a:latin typeface="Segoe UI Light" panose="020B0502040204020203" pitchFamily="34" charset="0"/>
                          <a:ea typeface="+mn-ea"/>
                          <a:cs typeface="Segoe UI Light" panose="020B0502040204020203" pitchFamily="34" charset="0"/>
                        </a:rPr>
                        <a:t>07) Cross-Platform Management</a:t>
                      </a:r>
                    </a:p>
                  </a:txBody>
                  <a:tcPr marL="111106" marR="111106" marT="54856" marB="54856" anchor="ctr"/>
                </a:tc>
              </a:tr>
              <a:tr h="98741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900" dirty="0" smtClean="0">
                          <a:latin typeface="Segoe UI Light" panose="020B0502040204020203" pitchFamily="34" charset="0"/>
                          <a:cs typeface="Segoe UI Light" panose="020B0502040204020203" pitchFamily="34" charset="0"/>
                        </a:rPr>
                        <a:t>(04) High-Availability &amp; Resiliency</a:t>
                      </a:r>
                    </a:p>
                  </a:txBody>
                  <a:tcPr marL="111106" marR="111106" marT="54856" marB="54856" anchor="ctr"/>
                </a:tc>
                <a:tc>
                  <a:txBody>
                    <a:bodyPr/>
                    <a:lstStyle/>
                    <a:p>
                      <a:pPr marL="579438" indent="-579438" algn="l" defTabSz="932742" rtl="0" eaLnBrk="1" latinLnBrk="0" hangingPunct="1"/>
                      <a:r>
                        <a:rPr lang="en-US" sz="2900" kern="1200" dirty="0" smtClean="0">
                          <a:solidFill>
                            <a:schemeClr val="dk1"/>
                          </a:solidFill>
                          <a:latin typeface="Segoe UI Light" panose="020B0502040204020203" pitchFamily="34" charset="0"/>
                          <a:ea typeface="+mn-ea"/>
                          <a:cs typeface="Segoe UI Light" panose="020B0502040204020203" pitchFamily="34" charset="0"/>
                        </a:rPr>
                        <a:t>(08) Foundation, Hybrid Clouds &amp; Costs</a:t>
                      </a:r>
                    </a:p>
                  </a:txBody>
                  <a:tcPr marL="111106" marR="111106" marT="54856" marB="54856" anchor="ctr"/>
                </a:tc>
              </a:tr>
              <a:tr h="708870">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900" dirty="0" smtClean="0">
                          <a:latin typeface="Segoe UI Light" panose="020B0502040204020203" pitchFamily="34" charset="0"/>
                          <a:cs typeface="Segoe UI Light" panose="020B0502040204020203" pitchFamily="34" charset="0"/>
                        </a:rPr>
                        <a:t>** MEAL</a:t>
                      </a:r>
                      <a:r>
                        <a:rPr lang="en-US" sz="2900" baseline="0" dirty="0" smtClean="0">
                          <a:latin typeface="Segoe UI Light" panose="020B0502040204020203" pitchFamily="34" charset="0"/>
                          <a:cs typeface="Segoe UI Light" panose="020B0502040204020203" pitchFamily="34" charset="0"/>
                        </a:rPr>
                        <a:t> </a:t>
                      </a:r>
                      <a:r>
                        <a:rPr lang="en-US" sz="2900" dirty="0" smtClean="0">
                          <a:latin typeface="Segoe UI Light" panose="020B0502040204020203" pitchFamily="34" charset="0"/>
                          <a:cs typeface="Segoe UI Light" panose="020B0502040204020203" pitchFamily="34" charset="0"/>
                        </a:rPr>
                        <a:t>BREAK</a:t>
                      </a:r>
                      <a:r>
                        <a:rPr lang="en-US" sz="2900" baseline="0" dirty="0" smtClean="0">
                          <a:latin typeface="Segoe UI Light" panose="020B0502040204020203" pitchFamily="34" charset="0"/>
                          <a:cs typeface="Segoe UI Light" panose="020B0502040204020203" pitchFamily="34" charset="0"/>
                        </a:rPr>
                        <a:t> **</a:t>
                      </a:r>
                      <a:endParaRPr lang="en-US" sz="2900" dirty="0" smtClean="0">
                        <a:latin typeface="Segoe UI Light" panose="020B0502040204020203" pitchFamily="34" charset="0"/>
                        <a:cs typeface="Segoe UI Light" panose="020B0502040204020203" pitchFamily="34" charset="0"/>
                      </a:endParaRPr>
                    </a:p>
                  </a:txBody>
                  <a:tcPr marL="111106" marR="111106" marT="54856" marB="54856" anchor="ctr"/>
                </a:tc>
                <a:tc>
                  <a:txBody>
                    <a:bodyPr/>
                    <a:lstStyle/>
                    <a:p>
                      <a:pPr marL="579438" indent="-579438" algn="l" defTabSz="932742" rtl="0" eaLnBrk="1" latinLnBrk="0" hangingPunct="1"/>
                      <a:endParaRPr lang="en-US" sz="2900" kern="1200" dirty="0" smtClean="0">
                        <a:solidFill>
                          <a:schemeClr val="dk1"/>
                        </a:solidFill>
                        <a:latin typeface="Segoe UI Light" panose="020B0502040204020203" pitchFamily="34" charset="0"/>
                        <a:ea typeface="+mn-ea"/>
                        <a:cs typeface="Segoe UI Light" panose="020B0502040204020203" pitchFamily="34" charset="0"/>
                      </a:endParaRPr>
                    </a:p>
                  </a:txBody>
                  <a:tcPr marL="111106" marR="111106" marT="54856" marB="54856" anchor="ctr"/>
                </a:tc>
              </a:tr>
            </a:tbl>
          </a:graphicData>
        </a:graphic>
      </p:graphicFrame>
      <p:sp>
        <p:nvSpPr>
          <p:cNvPr id="5" name="Rectangle 4"/>
          <p:cNvSpPr/>
          <p:nvPr/>
        </p:nvSpPr>
        <p:spPr bwMode="auto">
          <a:xfrm>
            <a:off x="314250" y="3447693"/>
            <a:ext cx="6895502" cy="1027795"/>
          </a:xfrm>
          <a:prstGeom prst="rect">
            <a:avLst/>
          </a:prstGeom>
          <a:solidFill>
            <a:srgbClr val="FF0000">
              <a:alpha val="11000"/>
            </a:srgb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92566" tIns="73142" rIns="292566" bIns="73142" numCol="1" rtlCol="0" anchor="ctr" anchorCtr="0" compatLnSpc="1">
            <a:prstTxWarp prst="textNoShape">
              <a:avLst/>
            </a:prstTxWarp>
          </a:bodyPr>
          <a:lstStyle/>
          <a:p>
            <a:pPr algn="ctr" defTabSz="1462700" eaLnBrk="0" fontAlgn="base" hangingPunct="0">
              <a:spcBef>
                <a:spcPct val="0"/>
              </a:spcBef>
              <a:spcAft>
                <a:spcPct val="0"/>
              </a:spcAft>
            </a:pPr>
            <a:endParaRPr lang="en-US" sz="2899" b="1">
              <a:solidFill>
                <a:srgbClr val="505050"/>
              </a:solidFill>
              <a:latin typeface="Verdana" pitchFamily="34" charset="0"/>
              <a:ea typeface="MS PGothic" panose="020B0600070205080204" pitchFamily="34" charset="-128"/>
            </a:endParaRPr>
          </a:p>
        </p:txBody>
      </p:sp>
    </p:spTree>
    <p:extLst>
      <p:ext uri="{BB962C8B-B14F-4D97-AF65-F5344CB8AC3E}">
        <p14:creationId xmlns:p14="http://schemas.microsoft.com/office/powerpoint/2010/main" val="42204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Resource Management</a:t>
            </a:r>
            <a:endParaRPr lang="en-US" dirty="0"/>
          </a:p>
        </p:txBody>
      </p:sp>
      <p:grpSp>
        <p:nvGrpSpPr>
          <p:cNvPr id="3" name="Group 2"/>
          <p:cNvGrpSpPr/>
          <p:nvPr/>
        </p:nvGrpSpPr>
        <p:grpSpPr>
          <a:xfrm>
            <a:off x="1504949" y="2499142"/>
            <a:ext cx="2743201" cy="3651164"/>
            <a:chOff x="990599" y="2499142"/>
            <a:chExt cx="2743201" cy="3651164"/>
          </a:xfrm>
        </p:grpSpPr>
        <p:sp>
          <p:nvSpPr>
            <p:cNvPr id="4" name="TextBox 3"/>
            <p:cNvSpPr txBox="1"/>
            <p:nvPr/>
          </p:nvSpPr>
          <p:spPr>
            <a:xfrm>
              <a:off x="990600" y="4093846"/>
              <a:ext cx="274320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Dynamic Memory</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smtClean="0">
                  <a:gradFill>
                    <a:gsLst>
                      <a:gs pos="2917">
                        <a:schemeClr val="tx1"/>
                      </a:gs>
                      <a:gs pos="30000">
                        <a:schemeClr val="tx1"/>
                      </a:gs>
                    </a:gsLst>
                    <a:lin ang="5400000" scaled="0"/>
                  </a:gradFill>
                </a:rPr>
                <a:t>Increased control for greater </a:t>
              </a:r>
              <a:r>
                <a:rPr lang="en-US" spc="-61" dirty="0">
                  <a:gradFill>
                    <a:gsLst>
                      <a:gs pos="2917">
                        <a:schemeClr val="tx1"/>
                      </a:gs>
                      <a:gs pos="30000">
                        <a:schemeClr val="tx1"/>
                      </a:gs>
                    </a:gsLst>
                    <a:lin ang="5400000" scaled="0"/>
                  </a:gradFill>
                </a:rPr>
                <a:t>virtual machine consolidation</a:t>
              </a:r>
            </a:p>
          </p:txBody>
        </p:sp>
        <p:pic>
          <p:nvPicPr>
            <p:cNvPr id="18" name="Picture 7"/>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990599" y="2499142"/>
              <a:ext cx="1474487" cy="153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438388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bwMode="auto">
          <a:xfrm>
            <a:off x="7029757" y="1999476"/>
            <a:ext cx="1067122" cy="2337086"/>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VM1</a:t>
            </a:r>
          </a:p>
        </p:txBody>
      </p:sp>
      <p:sp>
        <p:nvSpPr>
          <p:cNvPr id="118" name="Rectangle 117"/>
          <p:cNvSpPr/>
          <p:nvPr/>
        </p:nvSpPr>
        <p:spPr bwMode="auto">
          <a:xfrm>
            <a:off x="7127515" y="2091837"/>
            <a:ext cx="871609" cy="1413637"/>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b="1" spc="-60" dirty="0">
                <a:solidFill>
                  <a:schemeClr val="accent2">
                    <a:lumMod val="75000"/>
                  </a:schemeClr>
                </a:solidFill>
              </a:rPr>
              <a:t>Maximum</a:t>
            </a:r>
          </a:p>
          <a:p>
            <a:pPr algn="ctr" defTabSz="1096919" fontAlgn="base">
              <a:lnSpc>
                <a:spcPct val="90000"/>
              </a:lnSpc>
              <a:spcBef>
                <a:spcPct val="0"/>
              </a:spcBef>
              <a:spcAft>
                <a:spcPct val="0"/>
              </a:spcAft>
            </a:pPr>
            <a:r>
              <a:rPr lang="en-US" sz="1080" b="1" spc="-60" dirty="0">
                <a:solidFill>
                  <a:schemeClr val="accent2">
                    <a:lumMod val="75000"/>
                  </a:schemeClr>
                </a:solidFill>
              </a:rPr>
              <a:t>memory</a:t>
            </a:r>
          </a:p>
        </p:txBody>
      </p:sp>
      <p:sp>
        <p:nvSpPr>
          <p:cNvPr id="2" name="Title 1"/>
          <p:cNvSpPr>
            <a:spLocks noGrp="1"/>
          </p:cNvSpPr>
          <p:nvPr>
            <p:ph type="title"/>
          </p:nvPr>
        </p:nvSpPr>
        <p:spPr>
          <a:xfrm>
            <a:off x="624843" y="274321"/>
            <a:ext cx="13378816" cy="1312988"/>
          </a:xfrm>
        </p:spPr>
        <p:txBody>
          <a:bodyPr/>
          <a:lstStyle/>
          <a:p>
            <a:r>
              <a:rPr lang="en-US" dirty="0" smtClean="0"/>
              <a:t>Dynamic Memory</a:t>
            </a:r>
            <a:br>
              <a:rPr lang="en-US" dirty="0" smtClean="0"/>
            </a:br>
            <a:r>
              <a:rPr lang="en-US" sz="2880" dirty="0">
                <a:solidFill>
                  <a:schemeClr val="tx1"/>
                </a:solidFill>
              </a:rPr>
              <a:t>Improvements for Hyper‑V</a:t>
            </a:r>
          </a:p>
        </p:txBody>
      </p:sp>
      <p:sp>
        <p:nvSpPr>
          <p:cNvPr id="16" name="Rectangle 15"/>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defTabSz="1096919" fontAlgn="base">
              <a:lnSpc>
                <a:spcPct val="90000"/>
              </a:lnSpc>
              <a:spcBef>
                <a:spcPct val="0"/>
              </a:spcBef>
              <a:spcAft>
                <a:spcPct val="0"/>
              </a:spcAft>
            </a:pPr>
            <a:r>
              <a:rPr lang="en-US" sz="1440" dirty="0">
                <a:solidFill>
                  <a:srgbClr val="FFFFFE"/>
                </a:solidFill>
              </a:rPr>
              <a:t>CONTINUOUS SERVICES</a:t>
            </a:r>
          </a:p>
        </p:txBody>
      </p:sp>
      <p:pic>
        <p:nvPicPr>
          <p:cNvPr id="87"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339957" y="5017574"/>
            <a:ext cx="701088" cy="117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p:cNvSpPr/>
          <p:nvPr/>
        </p:nvSpPr>
        <p:spPr>
          <a:xfrm>
            <a:off x="7024935" y="4632849"/>
            <a:ext cx="1734407" cy="325025"/>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11374" lvl="1" algn="ctr" fontAlgn="base">
              <a:lnSpc>
                <a:spcPct val="90000"/>
              </a:lnSpc>
              <a:spcBef>
                <a:spcPts val="240"/>
              </a:spcBef>
              <a:spcAft>
                <a:spcPts val="120"/>
              </a:spcAft>
              <a:defRPr/>
            </a:pPr>
            <a:r>
              <a:rPr lang="en-US" sz="1680" b="1" dirty="0">
                <a:solidFill>
                  <a:srgbClr val="FFFFFE"/>
                </a:solidFill>
                <a:latin typeface="+mj-lt"/>
              </a:rPr>
              <a:t>Hyper‑V</a:t>
            </a:r>
          </a:p>
        </p:txBody>
      </p:sp>
      <p:sp>
        <p:nvSpPr>
          <p:cNvPr id="89" name="Oval 88"/>
          <p:cNvSpPr/>
          <p:nvPr/>
        </p:nvSpPr>
        <p:spPr bwMode="auto">
          <a:xfrm>
            <a:off x="7910521" y="5208060"/>
            <a:ext cx="954634" cy="954634"/>
          </a:xfrm>
          <a:prstGeom prst="ellipse">
            <a:avLst/>
          </a:prstGeom>
          <a:solidFill>
            <a:srgbClr val="7FBA00"/>
          </a:soli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Physical</a:t>
            </a:r>
          </a:p>
          <a:p>
            <a:pPr algn="ctr" defTabSz="1096919" fontAlgn="base">
              <a:lnSpc>
                <a:spcPct val="90000"/>
              </a:lnSpc>
              <a:spcBef>
                <a:spcPct val="0"/>
              </a:spcBef>
              <a:spcAft>
                <a:spcPct val="0"/>
              </a:spcAft>
            </a:pPr>
            <a:r>
              <a:rPr lang="en-US" sz="1080" spc="-60" dirty="0">
                <a:solidFill>
                  <a:srgbClr val="FFFFFE"/>
                </a:solidFill>
              </a:rPr>
              <a:t>memory</a:t>
            </a:r>
          </a:p>
          <a:p>
            <a:pPr algn="ctr" defTabSz="1096919" fontAlgn="base">
              <a:lnSpc>
                <a:spcPct val="90000"/>
              </a:lnSpc>
              <a:spcBef>
                <a:spcPct val="0"/>
              </a:spcBef>
              <a:spcAft>
                <a:spcPct val="0"/>
              </a:spcAft>
            </a:pPr>
            <a:r>
              <a:rPr lang="en-US" sz="1080" spc="-60" dirty="0">
                <a:solidFill>
                  <a:srgbClr val="FFFFFE"/>
                </a:solidFill>
              </a:rPr>
              <a:t>pool</a:t>
            </a:r>
          </a:p>
        </p:txBody>
      </p:sp>
      <p:sp>
        <p:nvSpPr>
          <p:cNvPr id="92" name="Rectangle 91"/>
          <p:cNvSpPr/>
          <p:nvPr/>
        </p:nvSpPr>
        <p:spPr bwMode="auto">
          <a:xfrm>
            <a:off x="7131169" y="3203297"/>
            <a:ext cx="864298" cy="81107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Minimum</a:t>
            </a:r>
          </a:p>
          <a:p>
            <a:pPr algn="ctr" defTabSz="1096919" fontAlgn="base">
              <a:lnSpc>
                <a:spcPct val="90000"/>
              </a:lnSpc>
              <a:spcBef>
                <a:spcPct val="0"/>
              </a:spcBef>
              <a:spcAft>
                <a:spcPct val="0"/>
              </a:spcAft>
            </a:pPr>
            <a:r>
              <a:rPr lang="en-US" sz="1080" spc="-60" dirty="0">
                <a:solidFill>
                  <a:srgbClr val="FFFFFE"/>
                </a:solidFill>
              </a:rPr>
              <a:t>memory</a:t>
            </a:r>
          </a:p>
        </p:txBody>
      </p:sp>
      <p:sp>
        <p:nvSpPr>
          <p:cNvPr id="93" name="Rectangle 92"/>
          <p:cNvSpPr/>
          <p:nvPr/>
        </p:nvSpPr>
        <p:spPr bwMode="auto">
          <a:xfrm>
            <a:off x="7131169" y="2437310"/>
            <a:ext cx="864298" cy="774480"/>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Maximum</a:t>
            </a:r>
          </a:p>
          <a:p>
            <a:pPr algn="ctr" defTabSz="1096919" fontAlgn="base">
              <a:lnSpc>
                <a:spcPct val="90000"/>
              </a:lnSpc>
              <a:spcBef>
                <a:spcPct val="0"/>
              </a:spcBef>
              <a:spcAft>
                <a:spcPct val="0"/>
              </a:spcAft>
            </a:pPr>
            <a:r>
              <a:rPr lang="en-US" sz="1080" spc="-60" dirty="0">
                <a:solidFill>
                  <a:srgbClr val="FFFFFE"/>
                </a:solidFill>
              </a:rPr>
              <a:t>memory</a:t>
            </a:r>
          </a:p>
        </p:txBody>
      </p:sp>
      <p:graphicFrame>
        <p:nvGraphicFramePr>
          <p:cNvPr id="112" name="Table 111"/>
          <p:cNvGraphicFramePr>
            <a:graphicFrameLocks noGrp="1"/>
          </p:cNvGraphicFramePr>
          <p:nvPr>
            <p:extLst/>
          </p:nvPr>
        </p:nvGraphicFramePr>
        <p:xfrm>
          <a:off x="7151390" y="2573231"/>
          <a:ext cx="2098152" cy="277368"/>
        </p:xfrm>
        <a:graphic>
          <a:graphicData uri="http://schemas.openxmlformats.org/drawingml/2006/table">
            <a:tbl>
              <a:tblPr firstRow="1" bandRow="1">
                <a:tableStyleId>{5C22544A-7EE6-4342-B048-85BDC9FD1C3A}</a:tableStyleId>
              </a:tblPr>
              <a:tblGrid>
                <a:gridCol w="2098152"/>
              </a:tblGrid>
              <a:tr h="274320">
                <a:tc>
                  <a:txBody>
                    <a:bodyPr/>
                    <a:lstStyle/>
                    <a:p>
                      <a:pPr algn="r"/>
                      <a:r>
                        <a:rPr lang="en-US" sz="1100" dirty="0" smtClean="0">
                          <a:solidFill>
                            <a:srgbClr val="19191A"/>
                          </a:solidFill>
                        </a:rPr>
                        <a:t>Memory in use</a:t>
                      </a:r>
                      <a:endParaRPr lang="en-US" sz="1100" dirty="0">
                        <a:solidFill>
                          <a:srgbClr val="19191A"/>
                        </a:solidFill>
                      </a:endParaRPr>
                    </a:p>
                  </a:txBody>
                  <a:tcPr marL="109728" marR="109728" marT="54864" marB="54864"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3" name="Rectangle 112"/>
          <p:cNvSpPr/>
          <p:nvPr/>
        </p:nvSpPr>
        <p:spPr bwMode="auto">
          <a:xfrm>
            <a:off x="7134307" y="2833014"/>
            <a:ext cx="858025" cy="3763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endParaRPr lang="en-US" sz="1440" spc="-60" dirty="0">
              <a:solidFill>
                <a:srgbClr val="FFFFFE"/>
              </a:solidFill>
            </a:endParaRPr>
          </a:p>
        </p:txBody>
      </p:sp>
      <p:sp>
        <p:nvSpPr>
          <p:cNvPr id="114" name="Oval 113"/>
          <p:cNvSpPr/>
          <p:nvPr/>
        </p:nvSpPr>
        <p:spPr bwMode="auto">
          <a:xfrm>
            <a:off x="7910520" y="5215261"/>
            <a:ext cx="954634" cy="954634"/>
          </a:xfrm>
          <a:prstGeom prst="ellipse">
            <a:avLst/>
          </a:prstGeom>
          <a:gradFill flip="none" rotWithShape="1">
            <a:gsLst>
              <a:gs pos="0">
                <a:schemeClr val="accent2"/>
              </a:gs>
              <a:gs pos="90000">
                <a:schemeClr val="accent2"/>
              </a:gs>
              <a:gs pos="91000">
                <a:srgbClr val="FFFFFE"/>
              </a:gs>
            </a:gsLst>
            <a:lin ang="16200000" scaled="1"/>
            <a:tileRect/>
          </a:gradFill>
          <a:ln w="38100" cmpd="sng">
            <a:solidFill>
              <a:srgbClr val="7FBA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Physical</a:t>
            </a:r>
          </a:p>
          <a:p>
            <a:pPr algn="ctr" defTabSz="1096919" fontAlgn="base">
              <a:lnSpc>
                <a:spcPct val="90000"/>
              </a:lnSpc>
              <a:spcBef>
                <a:spcPct val="0"/>
              </a:spcBef>
              <a:spcAft>
                <a:spcPct val="0"/>
              </a:spcAft>
            </a:pPr>
            <a:r>
              <a:rPr lang="en-US" sz="1080" spc="-60" dirty="0">
                <a:solidFill>
                  <a:srgbClr val="FFFFFE"/>
                </a:solidFill>
              </a:rPr>
              <a:t>memory</a:t>
            </a:r>
          </a:p>
          <a:p>
            <a:pPr algn="ctr" defTabSz="1096919" fontAlgn="base">
              <a:lnSpc>
                <a:spcPct val="90000"/>
              </a:lnSpc>
              <a:spcBef>
                <a:spcPct val="0"/>
              </a:spcBef>
              <a:spcAft>
                <a:spcPct val="0"/>
              </a:spcAft>
            </a:pPr>
            <a:r>
              <a:rPr lang="en-US" sz="1080" spc="-60" dirty="0">
                <a:solidFill>
                  <a:srgbClr val="FFFFFE"/>
                </a:solidFill>
              </a:rPr>
              <a:t>pool</a:t>
            </a:r>
          </a:p>
        </p:txBody>
      </p:sp>
      <p:sp>
        <p:nvSpPr>
          <p:cNvPr id="115" name="Rectangle 114"/>
          <p:cNvSpPr/>
          <p:nvPr/>
        </p:nvSpPr>
        <p:spPr bwMode="auto">
          <a:xfrm>
            <a:off x="7134307" y="2599178"/>
            <a:ext cx="858025" cy="602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endParaRPr lang="en-US" sz="1440" spc="-60" dirty="0">
              <a:solidFill>
                <a:srgbClr val="FFFFFE"/>
              </a:solidFill>
            </a:endParaRPr>
          </a:p>
        </p:txBody>
      </p:sp>
      <p:graphicFrame>
        <p:nvGraphicFramePr>
          <p:cNvPr id="116" name="Table 115"/>
          <p:cNvGraphicFramePr>
            <a:graphicFrameLocks noGrp="1"/>
          </p:cNvGraphicFramePr>
          <p:nvPr>
            <p:extLst/>
          </p:nvPr>
        </p:nvGraphicFramePr>
        <p:xfrm>
          <a:off x="7151390" y="2328282"/>
          <a:ext cx="2098152" cy="277368"/>
        </p:xfrm>
        <a:graphic>
          <a:graphicData uri="http://schemas.openxmlformats.org/drawingml/2006/table">
            <a:tbl>
              <a:tblPr firstRow="1" bandRow="1">
                <a:tableStyleId>{5C22544A-7EE6-4342-B048-85BDC9FD1C3A}</a:tableStyleId>
              </a:tblPr>
              <a:tblGrid>
                <a:gridCol w="2098152"/>
              </a:tblGrid>
              <a:tr h="274320">
                <a:tc>
                  <a:txBody>
                    <a:bodyPr/>
                    <a:lstStyle/>
                    <a:p>
                      <a:pPr algn="r"/>
                      <a:r>
                        <a:rPr lang="en-US" sz="1100" dirty="0" smtClean="0">
                          <a:solidFill>
                            <a:srgbClr val="19191A"/>
                          </a:solidFill>
                        </a:rPr>
                        <a:t>Memory in use</a:t>
                      </a:r>
                      <a:endParaRPr lang="en-US" sz="1100" dirty="0">
                        <a:solidFill>
                          <a:srgbClr val="19191A"/>
                        </a:solidFill>
                      </a:endParaRPr>
                    </a:p>
                  </a:txBody>
                  <a:tcPr marL="109728" marR="109728" marT="54864" marB="54864"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7" name="Oval 116"/>
          <p:cNvSpPr/>
          <p:nvPr/>
        </p:nvSpPr>
        <p:spPr bwMode="auto">
          <a:xfrm>
            <a:off x="7910521" y="5213965"/>
            <a:ext cx="954634" cy="954634"/>
          </a:xfrm>
          <a:prstGeom prst="ellipse">
            <a:avLst/>
          </a:prstGeom>
          <a:gradFill flip="none" rotWithShape="1">
            <a:gsLst>
              <a:gs pos="0">
                <a:schemeClr val="accent2"/>
              </a:gs>
              <a:gs pos="78000">
                <a:schemeClr val="accent2">
                  <a:shade val="67500"/>
                  <a:satMod val="115000"/>
                </a:schemeClr>
              </a:gs>
              <a:gs pos="79000">
                <a:srgbClr val="FFFFFE"/>
              </a:gs>
              <a:gs pos="77000">
                <a:schemeClr val="accent2"/>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Physical</a:t>
            </a:r>
          </a:p>
          <a:p>
            <a:pPr algn="ctr" defTabSz="1096919" fontAlgn="base">
              <a:lnSpc>
                <a:spcPct val="90000"/>
              </a:lnSpc>
              <a:spcBef>
                <a:spcPct val="0"/>
              </a:spcBef>
              <a:spcAft>
                <a:spcPct val="0"/>
              </a:spcAft>
            </a:pPr>
            <a:r>
              <a:rPr lang="en-US" sz="1080" spc="-60" dirty="0">
                <a:solidFill>
                  <a:srgbClr val="FFFFFE"/>
                </a:solidFill>
              </a:rPr>
              <a:t>memory</a:t>
            </a:r>
          </a:p>
          <a:p>
            <a:pPr algn="ctr" defTabSz="1096919" fontAlgn="base">
              <a:lnSpc>
                <a:spcPct val="90000"/>
              </a:lnSpc>
              <a:spcBef>
                <a:spcPct val="0"/>
              </a:spcBef>
              <a:spcAft>
                <a:spcPct val="0"/>
              </a:spcAft>
            </a:pPr>
            <a:r>
              <a:rPr lang="en-US" sz="1080" spc="-60" dirty="0">
                <a:solidFill>
                  <a:srgbClr val="FFFFFE"/>
                </a:solidFill>
              </a:rPr>
              <a:t>pool</a:t>
            </a:r>
          </a:p>
        </p:txBody>
      </p:sp>
      <p:sp>
        <p:nvSpPr>
          <p:cNvPr id="5" name="Rectangle 4"/>
          <p:cNvSpPr/>
          <p:nvPr/>
        </p:nvSpPr>
        <p:spPr bwMode="auto">
          <a:xfrm>
            <a:off x="8234572" y="3402067"/>
            <a:ext cx="2000333" cy="9389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defTabSz="1096919" fontAlgn="base">
              <a:lnSpc>
                <a:spcPct val="90000"/>
              </a:lnSpc>
              <a:spcBef>
                <a:spcPct val="0"/>
              </a:spcBef>
              <a:spcAft>
                <a:spcPct val="0"/>
              </a:spcAft>
            </a:pPr>
            <a:r>
              <a:rPr lang="en-US" sz="1440" spc="-60" dirty="0">
                <a:solidFill>
                  <a:srgbClr val="3C3C3C"/>
                </a:solidFill>
              </a:rPr>
              <a:t>Administrator can increase maximum memory without a restart</a:t>
            </a:r>
          </a:p>
        </p:txBody>
      </p:sp>
      <p:sp>
        <p:nvSpPr>
          <p:cNvPr id="38" name="Trapezoid 37"/>
          <p:cNvSpPr/>
          <p:nvPr/>
        </p:nvSpPr>
        <p:spPr bwMode="auto">
          <a:xfrm rot="16200000">
            <a:off x="2306731" y="508526"/>
            <a:ext cx="2164704" cy="5417502"/>
          </a:xfrm>
          <a:prstGeom prst="trapezoid">
            <a:avLst>
              <a:gd name="adj" fmla="val 9918"/>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219456" tIns="54862" rIns="219456" bIns="54862" numCol="1" rtlCol="0" anchor="ctr" anchorCtr="0" compatLnSpc="1">
            <a:prstTxWarp prst="textNoShape">
              <a:avLst/>
            </a:prstTxWarp>
            <a:noAutofit/>
          </a:bodyPr>
          <a:lstStyle/>
          <a:p>
            <a:pPr marL="0" lvl="1" defTabSz="554873">
              <a:lnSpc>
                <a:spcPct val="90000"/>
              </a:lnSpc>
              <a:spcBef>
                <a:spcPct val="30000"/>
              </a:spcBef>
            </a:pPr>
            <a:r>
              <a:rPr lang="en-US" sz="2880" dirty="0">
                <a:solidFill>
                  <a:srgbClr val="EFEFEF"/>
                </a:solidFill>
                <a:latin typeface="Segoe UI Light"/>
                <a:cs typeface="Segoe UI" pitchFamily="34" charset="0"/>
              </a:rPr>
              <a:t>Dynamic Memory </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Introduced in Windows Server 2008 R2 SP1</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Reallocates memory automatically among running virtual machines</a:t>
            </a:r>
          </a:p>
        </p:txBody>
      </p:sp>
      <p:sp>
        <p:nvSpPr>
          <p:cNvPr id="39" name="Trapezoid 38"/>
          <p:cNvSpPr/>
          <p:nvPr/>
        </p:nvSpPr>
        <p:spPr bwMode="auto">
          <a:xfrm rot="5400000" flipH="1">
            <a:off x="1789316" y="3069500"/>
            <a:ext cx="3199499" cy="5417502"/>
          </a:xfrm>
          <a:prstGeom prst="trapezoid">
            <a:avLst>
              <a:gd name="adj" fmla="val 7087"/>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54864" rIns="109728" bIns="329184" numCol="1" rtlCol="0" anchor="ctr" anchorCtr="0" compatLnSpc="1">
            <a:prstTxWarp prst="textNoShape">
              <a:avLst/>
            </a:prstTxWarp>
          </a:bodyPr>
          <a:lstStyle/>
          <a:p>
            <a:pPr marL="0" lvl="1" defTabSz="554873">
              <a:lnSpc>
                <a:spcPct val="90000"/>
              </a:lnSpc>
              <a:spcBef>
                <a:spcPct val="30000"/>
              </a:spcBef>
              <a:buClr>
                <a:schemeClr val="accent2"/>
              </a:buClr>
            </a:pPr>
            <a:r>
              <a:rPr lang="en-US" sz="2880" dirty="0">
                <a:solidFill>
                  <a:srgbClr val="EFEFEF"/>
                </a:solidFill>
                <a:latin typeface="Segoe UI Light"/>
                <a:cs typeface="Segoe UI" pitchFamily="34" charset="0"/>
              </a:rPr>
              <a:t>Windows Server 2012 improvements</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Minimum memory </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Hyper‑V smart paging</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Memory ballooning</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Runtime configuration</a:t>
            </a:r>
          </a:p>
        </p:txBody>
      </p:sp>
      <p:sp>
        <p:nvSpPr>
          <p:cNvPr id="7" name="Power Button"/>
          <p:cNvSpPr/>
          <p:nvPr/>
        </p:nvSpPr>
        <p:spPr bwMode="auto">
          <a:xfrm>
            <a:off x="7906903" y="4133383"/>
            <a:ext cx="107375" cy="107375"/>
          </a:xfrm>
          <a:prstGeom prst="ellipse">
            <a:avLst/>
          </a:prstGeom>
          <a:solidFill>
            <a:schemeClr val="bg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6" name="Power Button On"/>
          <p:cNvSpPr/>
          <p:nvPr/>
        </p:nvSpPr>
        <p:spPr bwMode="auto">
          <a:xfrm rot="1140000">
            <a:off x="7841574" y="4069234"/>
            <a:ext cx="247145" cy="233320"/>
          </a:xfrm>
          <a:prstGeom prst="star4">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Tree>
    <p:extLst>
      <p:ext uri="{BB962C8B-B14F-4D97-AF65-F5344CB8AC3E}">
        <p14:creationId xmlns:p14="http://schemas.microsoft.com/office/powerpoint/2010/main" val="1423780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childTnLst>
                          </p:cTn>
                        </p:par>
                        <p:par>
                          <p:cTn id="20" fill="hold">
                            <p:stCondLst>
                              <p:cond delay="750"/>
                            </p:stCondLst>
                            <p:childTnLst>
                              <p:par>
                                <p:cTn id="21" presetID="10" presetClass="exit" presetSubtype="0" fill="hold" nodeType="afterEffect">
                                  <p:stCondLst>
                                    <p:cond delay="1000"/>
                                  </p:stCondLst>
                                  <p:childTnLst>
                                    <p:animEffect transition="out" filter="fade">
                                      <p:cBhvr>
                                        <p:cTn id="22" dur="500"/>
                                        <p:tgtEl>
                                          <p:spTgt spid="112"/>
                                        </p:tgtEl>
                                      </p:cBhvr>
                                    </p:animEffect>
                                    <p:set>
                                      <p:cBhvr>
                                        <p:cTn id="23" dur="1" fill="hold">
                                          <p:stCondLst>
                                            <p:cond delay="499"/>
                                          </p:stCondLst>
                                        </p:cTn>
                                        <p:tgtEl>
                                          <p:spTgt spid="112"/>
                                        </p:tgtEl>
                                        <p:attrNameLst>
                                          <p:attrName>style.visibility</p:attrName>
                                        </p:attrNameLst>
                                      </p:cBhvr>
                                      <p:to>
                                        <p:strVal val="hidden"/>
                                      </p:to>
                                    </p:set>
                                  </p:childTnLst>
                                </p:cTn>
                              </p:par>
                              <p:par>
                                <p:cTn id="24" presetID="10" presetClass="entr" presetSubtype="0" fill="hold" grpId="0" nodeType="withEffect">
                                  <p:stCondLst>
                                    <p:cond delay="100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par>
                                <p:cTn id="27" presetID="10" presetClass="entr" presetSubtype="0" fill="hold" nodeType="withEffect">
                                  <p:stCondLst>
                                    <p:cond delay="100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childTnLst>
                          </p:cTn>
                        </p:par>
                        <p:par>
                          <p:cTn id="33" fill="hold">
                            <p:stCondLst>
                              <p:cond delay="2250"/>
                            </p:stCondLst>
                            <p:childTnLst>
                              <p:par>
                                <p:cTn id="34" presetID="10" presetClass="exit" presetSubtype="0" fill="hold" grpId="0" nodeType="afterEffect">
                                  <p:stCondLst>
                                    <p:cond delay="0"/>
                                  </p:stCondLst>
                                  <p:childTnLst>
                                    <p:animEffect transition="out" filter="fade">
                                      <p:cBhvr>
                                        <p:cTn id="35" dur="500"/>
                                        <p:tgtEl>
                                          <p:spTgt spid="93"/>
                                        </p:tgtEl>
                                      </p:cBhvr>
                                    </p:animEffect>
                                    <p:set>
                                      <p:cBhvr>
                                        <p:cTn id="36" dur="1" fill="hold">
                                          <p:stCondLst>
                                            <p:cond delay="499"/>
                                          </p:stCondLst>
                                        </p:cTn>
                                        <p:tgtEl>
                                          <p:spTgt spid="93"/>
                                        </p:tgtEl>
                                        <p:attrNameLst>
                                          <p:attrName>style.visibility</p:attrName>
                                        </p:attrNameLst>
                                      </p:cBhvr>
                                      <p:to>
                                        <p:strVal val="hidden"/>
                                      </p:to>
                                    </p:set>
                                  </p:childTnLst>
                                </p:cTn>
                              </p:par>
                            </p:childTnLst>
                          </p:cTn>
                        </p:par>
                        <p:par>
                          <p:cTn id="37" fill="hold">
                            <p:stCondLst>
                              <p:cond delay="2750"/>
                            </p:stCondLst>
                            <p:childTnLst>
                              <p:par>
                                <p:cTn id="38" presetID="10" presetClass="entr" presetSubtype="0" fill="hold" grpId="0" nodeType="afterEffect">
                                  <p:stCondLst>
                                    <p:cond delay="100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93" grpId="0" animBg="1"/>
      <p:bldP spid="113" grpId="0" animBg="1"/>
      <p:bldP spid="114" grpId="0" animBg="1"/>
      <p:bldP spid="115" grpId="0" animBg="1"/>
      <p:bldP spid="117" grpId="0" animBg="1"/>
      <p:bldP spid="5" grpId="0" animBg="1"/>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7024935" y="4632849"/>
            <a:ext cx="1734407" cy="325025"/>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11374" lvl="1" algn="ctr" fontAlgn="base">
              <a:lnSpc>
                <a:spcPct val="90000"/>
              </a:lnSpc>
              <a:spcBef>
                <a:spcPts val="240"/>
              </a:spcBef>
              <a:spcAft>
                <a:spcPts val="120"/>
              </a:spcAft>
              <a:defRPr/>
            </a:pPr>
            <a:r>
              <a:rPr lang="en-US" sz="1680" b="1" dirty="0">
                <a:solidFill>
                  <a:srgbClr val="FFFFFE"/>
                </a:solidFill>
                <a:latin typeface="+mj-lt"/>
              </a:rPr>
              <a:t>Hyper‑V</a:t>
            </a:r>
          </a:p>
        </p:txBody>
      </p:sp>
      <p:sp>
        <p:nvSpPr>
          <p:cNvPr id="91" name="Rectangle 90"/>
          <p:cNvSpPr/>
          <p:nvPr/>
        </p:nvSpPr>
        <p:spPr bwMode="auto">
          <a:xfrm>
            <a:off x="7029757" y="1999476"/>
            <a:ext cx="1067122" cy="2337086"/>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VM1</a:t>
            </a:r>
          </a:p>
        </p:txBody>
      </p:sp>
      <p:sp>
        <p:nvSpPr>
          <p:cNvPr id="120" name="Rectangle 119"/>
          <p:cNvSpPr/>
          <p:nvPr/>
        </p:nvSpPr>
        <p:spPr bwMode="auto">
          <a:xfrm>
            <a:off x="7127515" y="2084202"/>
            <a:ext cx="871609" cy="1413637"/>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b="1" spc="-60" dirty="0">
                <a:solidFill>
                  <a:srgbClr val="FFFFFE"/>
                </a:solidFill>
              </a:rPr>
              <a:t>Maximum</a:t>
            </a:r>
          </a:p>
          <a:p>
            <a:pPr algn="ctr" defTabSz="1096919" fontAlgn="base">
              <a:lnSpc>
                <a:spcPct val="90000"/>
              </a:lnSpc>
              <a:spcBef>
                <a:spcPct val="0"/>
              </a:spcBef>
              <a:spcAft>
                <a:spcPct val="0"/>
              </a:spcAft>
            </a:pPr>
            <a:r>
              <a:rPr lang="en-US" sz="1080" b="1" spc="-60" dirty="0">
                <a:solidFill>
                  <a:srgbClr val="FFFFFE"/>
                </a:solidFill>
              </a:rPr>
              <a:t>memory</a:t>
            </a:r>
          </a:p>
        </p:txBody>
      </p:sp>
      <p:sp>
        <p:nvSpPr>
          <p:cNvPr id="2" name="Title 1"/>
          <p:cNvSpPr>
            <a:spLocks noGrp="1"/>
          </p:cNvSpPr>
          <p:nvPr>
            <p:ph type="title"/>
          </p:nvPr>
        </p:nvSpPr>
        <p:spPr>
          <a:xfrm>
            <a:off x="624843" y="274321"/>
            <a:ext cx="13378816" cy="1312988"/>
          </a:xfrm>
        </p:spPr>
        <p:txBody>
          <a:bodyPr/>
          <a:lstStyle/>
          <a:p>
            <a:r>
              <a:rPr lang="en-US" dirty="0" smtClean="0"/>
              <a:t>Dynamic Memory</a:t>
            </a:r>
            <a:br>
              <a:rPr lang="en-US" dirty="0" smtClean="0"/>
            </a:br>
            <a:r>
              <a:rPr lang="en-US" sz="2880" dirty="0">
                <a:solidFill>
                  <a:schemeClr val="tx1"/>
                </a:solidFill>
              </a:rPr>
              <a:t>Improvements for Hyper‑V</a:t>
            </a:r>
          </a:p>
        </p:txBody>
      </p:sp>
      <p:sp>
        <p:nvSpPr>
          <p:cNvPr id="29" name="TEXT VM starts with paging"/>
          <p:cNvSpPr>
            <a:spLocks noChangeArrowheads="1"/>
          </p:cNvSpPr>
          <p:nvPr/>
        </p:nvSpPr>
        <p:spPr bwMode="auto">
          <a:xfrm>
            <a:off x="7040881" y="6322963"/>
            <a:ext cx="6399133" cy="978703"/>
          </a:xfrm>
          <a:prstGeom prst="rect">
            <a:avLst/>
          </a:prstGeom>
          <a:noFill/>
          <a:ln w="9525">
            <a:noFill/>
            <a:miter lim="800000"/>
            <a:headEnd/>
            <a:tailEnd/>
          </a:ln>
        </p:spPr>
        <p:txBody>
          <a:bodyPr lIns="91415" tIns="45707" rIns="91415" bIns="45707">
            <a:spAutoFit/>
          </a:bodyPr>
          <a:lstStyle/>
          <a:p>
            <a:pPr algn="ctr"/>
            <a:r>
              <a:rPr lang="en-US" sz="2880" dirty="0">
                <a:solidFill>
                  <a:schemeClr val="tx2"/>
                </a:solidFill>
                <a:latin typeface="+mj-lt"/>
              </a:rPr>
              <a:t>Virtual machine starting with </a:t>
            </a:r>
            <a:br>
              <a:rPr lang="en-US" sz="2880" dirty="0">
                <a:solidFill>
                  <a:schemeClr val="tx2"/>
                </a:solidFill>
                <a:latin typeface="+mj-lt"/>
              </a:rPr>
            </a:br>
            <a:r>
              <a:rPr lang="en-US" sz="2880" dirty="0">
                <a:solidFill>
                  <a:schemeClr val="tx2"/>
                </a:solidFill>
                <a:latin typeface="+mj-lt"/>
              </a:rPr>
              <a:t>Hyper‑V smart paging</a:t>
            </a:r>
          </a:p>
        </p:txBody>
      </p:sp>
      <p:sp>
        <p:nvSpPr>
          <p:cNvPr id="16" name="Rectangle 15"/>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defTabSz="1096919" fontAlgn="base">
              <a:lnSpc>
                <a:spcPct val="90000"/>
              </a:lnSpc>
              <a:spcBef>
                <a:spcPct val="0"/>
              </a:spcBef>
              <a:spcAft>
                <a:spcPct val="0"/>
              </a:spcAft>
            </a:pPr>
            <a:r>
              <a:rPr lang="en-US" sz="1440" dirty="0">
                <a:solidFill>
                  <a:srgbClr val="FFFFFE"/>
                </a:solidFill>
              </a:rPr>
              <a:t>CONTINUOUS SERVICES</a:t>
            </a:r>
          </a:p>
        </p:txBody>
      </p:sp>
      <p:sp>
        <p:nvSpPr>
          <p:cNvPr id="4" name="Slide Number Placeholder 3"/>
          <p:cNvSpPr>
            <a:spLocks noGrp="1"/>
          </p:cNvSpPr>
          <p:nvPr>
            <p:ph type="sldNum" sz="quarter" idx="4294967295"/>
          </p:nvPr>
        </p:nvSpPr>
        <p:spPr>
          <a:xfrm>
            <a:off x="13736724" y="7715250"/>
            <a:ext cx="274392" cy="155120"/>
          </a:xfrm>
          <a:prstGeom prst="rect">
            <a:avLst/>
          </a:prstGeom>
        </p:spPr>
        <p:txBody>
          <a:bodyPr/>
          <a:lstStyle/>
          <a:p>
            <a:pPr>
              <a:lnSpc>
                <a:spcPct val="90000"/>
              </a:lnSpc>
            </a:pPr>
            <a:endParaRPr lang="en-US" dirty="0"/>
          </a:p>
        </p:txBody>
      </p:sp>
      <p:pic>
        <p:nvPicPr>
          <p:cNvPr id="87"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339957" y="5017574"/>
            <a:ext cx="701088" cy="117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bwMode="auto">
          <a:xfrm>
            <a:off x="7127514" y="3203297"/>
            <a:ext cx="877824" cy="811073"/>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Minimum</a:t>
            </a:r>
          </a:p>
          <a:p>
            <a:pPr algn="ctr" defTabSz="1096919" fontAlgn="base">
              <a:lnSpc>
                <a:spcPct val="90000"/>
              </a:lnSpc>
              <a:spcBef>
                <a:spcPct val="0"/>
              </a:spcBef>
              <a:spcAft>
                <a:spcPct val="0"/>
              </a:spcAft>
            </a:pPr>
            <a:r>
              <a:rPr lang="en-US" sz="1080" spc="-60" dirty="0">
                <a:solidFill>
                  <a:srgbClr val="FFFFFE"/>
                </a:solidFill>
              </a:rPr>
              <a:t>memory</a:t>
            </a:r>
          </a:p>
        </p:txBody>
      </p:sp>
      <p:sp>
        <p:nvSpPr>
          <p:cNvPr id="115" name="Rectangle 114"/>
          <p:cNvSpPr/>
          <p:nvPr/>
        </p:nvSpPr>
        <p:spPr bwMode="auto">
          <a:xfrm>
            <a:off x="7124961" y="2592313"/>
            <a:ext cx="866851" cy="602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endParaRPr lang="en-US" sz="1440" spc="-60" dirty="0">
              <a:solidFill>
                <a:srgbClr val="FFFFFE"/>
              </a:solidFill>
            </a:endParaRPr>
          </a:p>
        </p:txBody>
      </p:sp>
      <p:grpSp>
        <p:nvGrpSpPr>
          <p:cNvPr id="121" name="Group 120"/>
          <p:cNvGrpSpPr/>
          <p:nvPr/>
        </p:nvGrpSpPr>
        <p:grpSpPr>
          <a:xfrm>
            <a:off x="11846700" y="1999477"/>
            <a:ext cx="1069165" cy="2341561"/>
            <a:chOff x="6015300" y="923366"/>
            <a:chExt cx="1084729" cy="2375648"/>
          </a:xfrm>
        </p:grpSpPr>
        <p:sp>
          <p:nvSpPr>
            <p:cNvPr id="122" name="Rectangle 121"/>
            <p:cNvSpPr/>
            <p:nvPr/>
          </p:nvSpPr>
          <p:spPr bwMode="auto">
            <a:xfrm>
              <a:off x="6015300" y="923366"/>
              <a:ext cx="1084729" cy="2375648"/>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VMn</a:t>
              </a:r>
            </a:p>
          </p:txBody>
        </p:sp>
        <p:sp>
          <p:nvSpPr>
            <p:cNvPr id="123" name="Rectangle 122"/>
            <p:cNvSpPr/>
            <p:nvPr/>
          </p:nvSpPr>
          <p:spPr bwMode="auto">
            <a:xfrm>
              <a:off x="6122880" y="2147050"/>
              <a:ext cx="878559" cy="82445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Minimum</a:t>
              </a:r>
            </a:p>
            <a:p>
              <a:pPr algn="ctr" defTabSz="1096919" fontAlgn="base">
                <a:lnSpc>
                  <a:spcPct val="90000"/>
                </a:lnSpc>
                <a:spcBef>
                  <a:spcPct val="0"/>
                </a:spcBef>
                <a:spcAft>
                  <a:spcPct val="0"/>
                </a:spcAft>
              </a:pPr>
              <a:r>
                <a:rPr lang="en-US" sz="1080" spc="-60" dirty="0">
                  <a:solidFill>
                    <a:srgbClr val="FFFFFE"/>
                  </a:solidFill>
                </a:rPr>
                <a:t>memory</a:t>
              </a:r>
            </a:p>
          </p:txBody>
        </p:sp>
        <p:sp>
          <p:nvSpPr>
            <p:cNvPr id="124" name="Rectangle 123"/>
            <p:cNvSpPr/>
            <p:nvPr/>
          </p:nvSpPr>
          <p:spPr bwMode="auto">
            <a:xfrm>
              <a:off x="6122875" y="1368426"/>
              <a:ext cx="878559" cy="787258"/>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Maximum</a:t>
              </a:r>
            </a:p>
            <a:p>
              <a:pPr algn="ctr" defTabSz="1096919" fontAlgn="base">
                <a:lnSpc>
                  <a:spcPct val="90000"/>
                </a:lnSpc>
                <a:spcBef>
                  <a:spcPct val="0"/>
                </a:spcBef>
                <a:spcAft>
                  <a:spcPct val="0"/>
                </a:spcAft>
              </a:pPr>
              <a:r>
                <a:rPr lang="en-US" sz="1080" spc="-60" dirty="0">
                  <a:solidFill>
                    <a:srgbClr val="FFFFFE"/>
                  </a:solidFill>
                </a:rPr>
                <a:t>memory</a:t>
              </a:r>
            </a:p>
          </p:txBody>
        </p:sp>
      </p:grpSp>
      <p:grpSp>
        <p:nvGrpSpPr>
          <p:cNvPr id="126" name="Group 125"/>
          <p:cNvGrpSpPr/>
          <p:nvPr/>
        </p:nvGrpSpPr>
        <p:grpSpPr>
          <a:xfrm>
            <a:off x="9578218" y="1999476"/>
            <a:ext cx="1081592" cy="2368778"/>
            <a:chOff x="6015300" y="923366"/>
            <a:chExt cx="1084729" cy="2375648"/>
          </a:xfrm>
        </p:grpSpPr>
        <p:sp>
          <p:nvSpPr>
            <p:cNvPr id="127" name="Rectangle 126"/>
            <p:cNvSpPr/>
            <p:nvPr/>
          </p:nvSpPr>
          <p:spPr bwMode="auto">
            <a:xfrm>
              <a:off x="6015300" y="923366"/>
              <a:ext cx="1084729" cy="2375648"/>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r>
                <a:rPr lang="en-US" sz="1680" spc="-60" dirty="0">
                  <a:solidFill>
                    <a:srgbClr val="3C3C3C"/>
                  </a:solidFill>
                </a:rPr>
                <a:t>VM2</a:t>
              </a:r>
            </a:p>
          </p:txBody>
        </p:sp>
        <p:sp>
          <p:nvSpPr>
            <p:cNvPr id="128" name="Rectangle 127"/>
            <p:cNvSpPr/>
            <p:nvPr/>
          </p:nvSpPr>
          <p:spPr bwMode="auto">
            <a:xfrm>
              <a:off x="6122875" y="1084720"/>
              <a:ext cx="878559" cy="1070964"/>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Maximum</a:t>
              </a:r>
            </a:p>
            <a:p>
              <a:pPr algn="ctr" defTabSz="1096919" fontAlgn="base">
                <a:lnSpc>
                  <a:spcPct val="90000"/>
                </a:lnSpc>
                <a:spcBef>
                  <a:spcPct val="0"/>
                </a:spcBef>
                <a:spcAft>
                  <a:spcPct val="0"/>
                </a:spcAft>
              </a:pPr>
              <a:r>
                <a:rPr lang="en-US" sz="1080" spc="-60" dirty="0">
                  <a:solidFill>
                    <a:srgbClr val="FFFFFE"/>
                  </a:solidFill>
                </a:rPr>
                <a:t>memory</a:t>
              </a:r>
            </a:p>
          </p:txBody>
        </p:sp>
        <p:sp>
          <p:nvSpPr>
            <p:cNvPr id="129" name="Rectangle 128"/>
            <p:cNvSpPr/>
            <p:nvPr/>
          </p:nvSpPr>
          <p:spPr bwMode="auto">
            <a:xfrm>
              <a:off x="6122880" y="1840004"/>
              <a:ext cx="878559" cy="113150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Minimum</a:t>
              </a:r>
            </a:p>
            <a:p>
              <a:pPr algn="ctr" defTabSz="1096919" fontAlgn="base">
                <a:lnSpc>
                  <a:spcPct val="90000"/>
                </a:lnSpc>
                <a:spcBef>
                  <a:spcPct val="0"/>
                </a:spcBef>
                <a:spcAft>
                  <a:spcPct val="0"/>
                </a:spcAft>
              </a:pPr>
              <a:r>
                <a:rPr lang="en-US" sz="1080" spc="-60" dirty="0">
                  <a:solidFill>
                    <a:srgbClr val="FFFFFE"/>
                  </a:solidFill>
                </a:rPr>
                <a:t>memory</a:t>
              </a:r>
            </a:p>
          </p:txBody>
        </p:sp>
      </p:grpSp>
      <p:sp>
        <p:nvSpPr>
          <p:cNvPr id="38" name="Physical Memory starting point"/>
          <p:cNvSpPr/>
          <p:nvPr/>
        </p:nvSpPr>
        <p:spPr bwMode="auto">
          <a:xfrm>
            <a:off x="7910521" y="5208060"/>
            <a:ext cx="954634" cy="954634"/>
          </a:xfrm>
          <a:prstGeom prst="ellipse">
            <a:avLst/>
          </a:prstGeom>
          <a:gradFill flip="none" rotWithShape="1">
            <a:gsLst>
              <a:gs pos="0">
                <a:schemeClr val="accent2"/>
              </a:gs>
              <a:gs pos="80000">
                <a:schemeClr val="accent2"/>
              </a:gs>
              <a:gs pos="82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FFFFFE"/>
                </a:solidFill>
              </a:rPr>
              <a:t>Physical</a:t>
            </a:r>
          </a:p>
          <a:p>
            <a:pPr algn="ctr" defTabSz="1096919" fontAlgn="base">
              <a:lnSpc>
                <a:spcPct val="90000"/>
              </a:lnSpc>
              <a:spcBef>
                <a:spcPct val="0"/>
              </a:spcBef>
              <a:spcAft>
                <a:spcPct val="0"/>
              </a:spcAft>
            </a:pPr>
            <a:r>
              <a:rPr lang="en-US" sz="1080" spc="-60" dirty="0">
                <a:solidFill>
                  <a:srgbClr val="FFFFFE"/>
                </a:solidFill>
              </a:rPr>
              <a:t>memory</a:t>
            </a:r>
          </a:p>
          <a:p>
            <a:pPr algn="ctr" defTabSz="1096919" fontAlgn="base">
              <a:lnSpc>
                <a:spcPct val="90000"/>
              </a:lnSpc>
              <a:spcBef>
                <a:spcPct val="0"/>
              </a:spcBef>
              <a:spcAft>
                <a:spcPct val="0"/>
              </a:spcAft>
            </a:pPr>
            <a:r>
              <a:rPr lang="en-US" sz="1080" spc="-60" dirty="0">
                <a:solidFill>
                  <a:srgbClr val="FFFFFE"/>
                </a:solidFill>
              </a:rPr>
              <a:t>pool</a:t>
            </a:r>
          </a:p>
        </p:txBody>
      </p:sp>
      <p:sp>
        <p:nvSpPr>
          <p:cNvPr id="130" name="Physical Memory Pool almost empty"/>
          <p:cNvSpPr/>
          <p:nvPr/>
        </p:nvSpPr>
        <p:spPr bwMode="auto">
          <a:xfrm>
            <a:off x="7910521" y="5208060"/>
            <a:ext cx="954634" cy="954634"/>
          </a:xfrm>
          <a:prstGeom prst="ellipse">
            <a:avLst/>
          </a:prstGeom>
          <a:gradFill flip="none" rotWithShape="1">
            <a:gsLst>
              <a:gs pos="13000">
                <a:srgbClr val="FFFFFF"/>
              </a:gs>
              <a:gs pos="12000">
                <a:schemeClr val="accent2"/>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54862" rIns="0"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19191A"/>
                </a:solidFill>
              </a:rPr>
              <a:t>Physical</a:t>
            </a:r>
          </a:p>
          <a:p>
            <a:pPr algn="ctr" defTabSz="1096919" fontAlgn="base">
              <a:lnSpc>
                <a:spcPct val="90000"/>
              </a:lnSpc>
              <a:spcBef>
                <a:spcPct val="0"/>
              </a:spcBef>
              <a:spcAft>
                <a:spcPct val="0"/>
              </a:spcAft>
            </a:pPr>
            <a:r>
              <a:rPr lang="en-US" sz="1080" spc="-60" dirty="0">
                <a:solidFill>
                  <a:srgbClr val="19191A"/>
                </a:solidFill>
              </a:rPr>
              <a:t>memory</a:t>
            </a:r>
          </a:p>
          <a:p>
            <a:pPr algn="ctr" defTabSz="1096919" fontAlgn="base">
              <a:lnSpc>
                <a:spcPct val="90000"/>
              </a:lnSpc>
              <a:spcBef>
                <a:spcPct val="0"/>
              </a:spcBef>
              <a:spcAft>
                <a:spcPct val="0"/>
              </a:spcAft>
            </a:pPr>
            <a:r>
              <a:rPr lang="en-US" sz="1080" spc="-60" dirty="0">
                <a:solidFill>
                  <a:srgbClr val="19191A"/>
                </a:solidFill>
              </a:rPr>
              <a:t>pool</a:t>
            </a:r>
          </a:p>
        </p:txBody>
      </p:sp>
      <p:sp>
        <p:nvSpPr>
          <p:cNvPr id="131" name="Physical Memory Pool empty"/>
          <p:cNvSpPr/>
          <p:nvPr/>
        </p:nvSpPr>
        <p:spPr bwMode="auto">
          <a:xfrm>
            <a:off x="7910521" y="5208060"/>
            <a:ext cx="954634" cy="954634"/>
          </a:xfrm>
          <a:prstGeom prst="ellipse">
            <a:avLst/>
          </a:prstGeom>
          <a:gradFill flip="none" rotWithShape="1">
            <a:gsLst>
              <a:gs pos="0">
                <a:srgbClr val="FFFFFE"/>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54862" rIns="0"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19191A"/>
                </a:solidFill>
              </a:rPr>
              <a:t>Physical</a:t>
            </a:r>
          </a:p>
          <a:p>
            <a:pPr algn="ctr" defTabSz="1096919" fontAlgn="base">
              <a:lnSpc>
                <a:spcPct val="90000"/>
              </a:lnSpc>
              <a:spcBef>
                <a:spcPct val="0"/>
              </a:spcBef>
              <a:spcAft>
                <a:spcPct val="0"/>
              </a:spcAft>
            </a:pPr>
            <a:r>
              <a:rPr lang="en-US" sz="1080" spc="-60" dirty="0">
                <a:solidFill>
                  <a:srgbClr val="19191A"/>
                </a:solidFill>
              </a:rPr>
              <a:t>memory</a:t>
            </a:r>
          </a:p>
          <a:p>
            <a:pPr algn="ctr" defTabSz="1096919" fontAlgn="base">
              <a:lnSpc>
                <a:spcPct val="90000"/>
              </a:lnSpc>
              <a:spcBef>
                <a:spcPct val="0"/>
              </a:spcBef>
              <a:spcAft>
                <a:spcPct val="0"/>
              </a:spcAft>
            </a:pPr>
            <a:r>
              <a:rPr lang="en-US" sz="1080" spc="-60" dirty="0">
                <a:solidFill>
                  <a:srgbClr val="19191A"/>
                </a:solidFill>
              </a:rPr>
              <a:t>pool</a:t>
            </a:r>
          </a:p>
        </p:txBody>
      </p:sp>
      <p:sp>
        <p:nvSpPr>
          <p:cNvPr id="132" name="Rectangle 131"/>
          <p:cNvSpPr/>
          <p:nvPr/>
        </p:nvSpPr>
        <p:spPr bwMode="auto">
          <a:xfrm>
            <a:off x="11950789" y="2935005"/>
            <a:ext cx="860983" cy="276546"/>
          </a:xfrm>
          <a:prstGeom prst="rect">
            <a:avLst/>
          </a:prstGeom>
          <a:solidFill>
            <a:schemeClr val="accent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endParaRPr lang="en-US" sz="1440" spc="-60" dirty="0">
              <a:solidFill>
                <a:srgbClr val="FFFFFE"/>
              </a:solidFill>
            </a:endParaRPr>
          </a:p>
        </p:txBody>
      </p:sp>
      <p:graphicFrame>
        <p:nvGraphicFramePr>
          <p:cNvPr id="133" name="Table 132"/>
          <p:cNvGraphicFramePr>
            <a:graphicFrameLocks noGrp="1"/>
          </p:cNvGraphicFramePr>
          <p:nvPr>
            <p:extLst/>
          </p:nvPr>
        </p:nvGraphicFramePr>
        <p:xfrm>
          <a:off x="11948609" y="2505521"/>
          <a:ext cx="2303370" cy="445008"/>
        </p:xfrm>
        <a:graphic>
          <a:graphicData uri="http://schemas.openxmlformats.org/drawingml/2006/table">
            <a:tbl>
              <a:tblPr firstRow="1" bandRow="1">
                <a:tableStyleId>{5C22544A-7EE6-4342-B048-85BDC9FD1C3A}</a:tableStyleId>
              </a:tblPr>
              <a:tblGrid>
                <a:gridCol w="2303370"/>
              </a:tblGrid>
              <a:tr h="440279">
                <a:tc>
                  <a:txBody>
                    <a:bodyPr/>
                    <a:lstStyle/>
                    <a:p>
                      <a:pPr algn="r"/>
                      <a:r>
                        <a:rPr lang="en-US" sz="1100" dirty="0" smtClean="0">
                          <a:solidFill>
                            <a:srgbClr val="19191A"/>
                          </a:solidFill>
                        </a:rPr>
                        <a:t>Startup increases</a:t>
                      </a:r>
                    </a:p>
                    <a:p>
                      <a:pPr algn="r"/>
                      <a:r>
                        <a:rPr lang="en-US" sz="1100" baseline="0" dirty="0" smtClean="0">
                          <a:solidFill>
                            <a:srgbClr val="19191A"/>
                          </a:solidFill>
                        </a:rPr>
                        <a:t> m</a:t>
                      </a:r>
                      <a:r>
                        <a:rPr lang="en-US" sz="1100" dirty="0" smtClean="0">
                          <a:solidFill>
                            <a:srgbClr val="19191A"/>
                          </a:solidFill>
                        </a:rPr>
                        <a:t>emory in use</a:t>
                      </a:r>
                      <a:endParaRPr lang="en-US" sz="1100" dirty="0">
                        <a:solidFill>
                          <a:srgbClr val="19191A"/>
                        </a:solidFill>
                      </a:endParaRPr>
                    </a:p>
                  </a:txBody>
                  <a:tcPr marL="109728" marR="109728" marT="54864" marB="54864"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6" name="Rectangle 135"/>
          <p:cNvSpPr/>
          <p:nvPr/>
        </p:nvSpPr>
        <p:spPr bwMode="auto">
          <a:xfrm>
            <a:off x="9051034" y="4635200"/>
            <a:ext cx="1782611" cy="9389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defTabSz="1096919" fontAlgn="base">
              <a:lnSpc>
                <a:spcPct val="90000"/>
              </a:lnSpc>
              <a:spcBef>
                <a:spcPct val="0"/>
              </a:spcBef>
              <a:spcAft>
                <a:spcPct val="0"/>
              </a:spcAft>
            </a:pPr>
            <a:r>
              <a:rPr lang="en-US" sz="1440" spc="-60" dirty="0">
                <a:solidFill>
                  <a:srgbClr val="3C3C3C"/>
                </a:solidFill>
              </a:rPr>
              <a:t>Paging file provides additional memory for startup</a:t>
            </a:r>
          </a:p>
        </p:txBody>
      </p:sp>
      <p:sp>
        <p:nvSpPr>
          <p:cNvPr id="137" name="Freeform 79"/>
          <p:cNvSpPr>
            <a:spLocks noEditPoints="1"/>
          </p:cNvSpPr>
          <p:nvPr/>
        </p:nvSpPr>
        <p:spPr bwMode="black">
          <a:xfrm rot="16200000">
            <a:off x="8837148" y="5573315"/>
            <a:ext cx="539636" cy="669634"/>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2"/>
          </a:solidFill>
          <a:ln>
            <a:noFill/>
          </a:ln>
          <a:extLst/>
        </p:spPr>
        <p:txBody>
          <a:bodyPr vert="horz" wrap="square" lIns="98766" tIns="49384" rIns="98766" bIns="49384" numCol="1" anchor="t" anchorCtr="0" compatLnSpc="1">
            <a:prstTxWarp prst="textNoShape">
              <a:avLst/>
            </a:prstTxWarp>
          </a:bodyPr>
          <a:lstStyle/>
          <a:p>
            <a:endParaRPr lang="en-US" sz="1920" dirty="0"/>
          </a:p>
        </p:txBody>
      </p:sp>
      <p:sp>
        <p:nvSpPr>
          <p:cNvPr id="41" name="Trapezoid 40"/>
          <p:cNvSpPr/>
          <p:nvPr/>
        </p:nvSpPr>
        <p:spPr bwMode="auto">
          <a:xfrm rot="16200000">
            <a:off x="664371" y="2140791"/>
            <a:ext cx="5449405" cy="5417502"/>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109723" tIns="54862" rIns="219456" bIns="54862" numCol="1" rtlCol="0" anchor="t" anchorCtr="0" compatLnSpc="1">
            <a:prstTxWarp prst="textNoShape">
              <a:avLst/>
            </a:prstTxWarp>
          </a:bodyPr>
          <a:lstStyle/>
          <a:p>
            <a:pPr marL="0" lvl="1" defTabSz="554873">
              <a:lnSpc>
                <a:spcPct val="90000"/>
              </a:lnSpc>
            </a:pPr>
            <a:r>
              <a:rPr lang="en-US" sz="2880" dirty="0">
                <a:solidFill>
                  <a:srgbClr val="FFFFFE"/>
                </a:solidFill>
                <a:latin typeface="Segoe UI Light"/>
                <a:cs typeface="Segoe UI" pitchFamily="34" charset="0"/>
              </a:rPr>
              <a:t>Benefits</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Higher consolidation numbers</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Improved reliability of Hyper‑V operations</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Ability to increase maximum memory configuration with minimal downtime</a:t>
            </a:r>
          </a:p>
        </p:txBody>
      </p:sp>
      <p:sp>
        <p:nvSpPr>
          <p:cNvPr id="42" name="TEXT Recover paged memory"/>
          <p:cNvSpPr>
            <a:spLocks noChangeArrowheads="1"/>
          </p:cNvSpPr>
          <p:nvPr/>
        </p:nvSpPr>
        <p:spPr bwMode="auto">
          <a:xfrm>
            <a:off x="7160291" y="6322963"/>
            <a:ext cx="5960746" cy="978703"/>
          </a:xfrm>
          <a:prstGeom prst="rect">
            <a:avLst/>
          </a:prstGeom>
          <a:noFill/>
          <a:ln w="9525">
            <a:noFill/>
            <a:miter lim="800000"/>
            <a:headEnd/>
            <a:tailEnd/>
          </a:ln>
        </p:spPr>
        <p:txBody>
          <a:bodyPr wrap="square" lIns="91415" tIns="45707" rIns="91415" bIns="45707">
            <a:spAutoFit/>
          </a:bodyPr>
          <a:lstStyle/>
          <a:p>
            <a:pPr algn="ctr"/>
            <a:r>
              <a:rPr lang="en-US" sz="2880" dirty="0">
                <a:solidFill>
                  <a:schemeClr val="tx2"/>
                </a:solidFill>
                <a:latin typeface="+mj-lt"/>
              </a:rPr>
              <a:t>Removing paged memory after virtual machine restart</a:t>
            </a:r>
          </a:p>
        </p:txBody>
      </p:sp>
      <p:sp>
        <p:nvSpPr>
          <p:cNvPr id="43" name="Power Button On"/>
          <p:cNvSpPr/>
          <p:nvPr/>
        </p:nvSpPr>
        <p:spPr bwMode="auto">
          <a:xfrm rot="1140000">
            <a:off x="7841574" y="4069234"/>
            <a:ext cx="247145" cy="233320"/>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44" name="Power Button On"/>
          <p:cNvSpPr/>
          <p:nvPr/>
        </p:nvSpPr>
        <p:spPr bwMode="auto">
          <a:xfrm rot="1140000">
            <a:off x="10393531" y="4102151"/>
            <a:ext cx="247145" cy="233320"/>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36" name="Power Button"/>
          <p:cNvSpPr/>
          <p:nvPr/>
        </p:nvSpPr>
        <p:spPr bwMode="auto">
          <a:xfrm>
            <a:off x="12716392" y="4150769"/>
            <a:ext cx="107375" cy="107375"/>
          </a:xfrm>
          <a:prstGeom prst="ellipse">
            <a:avLst/>
          </a:prstGeom>
          <a:solidFill>
            <a:schemeClr val="bg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37" name="Power Button On"/>
          <p:cNvSpPr/>
          <p:nvPr/>
        </p:nvSpPr>
        <p:spPr bwMode="auto">
          <a:xfrm rot="1140000">
            <a:off x="12651064" y="4086621"/>
            <a:ext cx="247145" cy="233320"/>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39" name="Rectangle 38"/>
          <p:cNvSpPr/>
          <p:nvPr/>
        </p:nvSpPr>
        <p:spPr bwMode="auto">
          <a:xfrm>
            <a:off x="9064642" y="4635200"/>
            <a:ext cx="1782611" cy="9389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defTabSz="1096919" fontAlgn="base">
              <a:lnSpc>
                <a:spcPct val="90000"/>
              </a:lnSpc>
              <a:spcBef>
                <a:spcPct val="0"/>
              </a:spcBef>
              <a:spcAft>
                <a:spcPct val="0"/>
              </a:spcAft>
            </a:pPr>
            <a:r>
              <a:rPr lang="en-US" sz="1440" spc="-60" dirty="0">
                <a:solidFill>
                  <a:srgbClr val="3C3C3C"/>
                </a:solidFill>
              </a:rPr>
              <a:t>Memory reclaimed after startup</a:t>
            </a:r>
          </a:p>
        </p:txBody>
      </p:sp>
      <p:sp>
        <p:nvSpPr>
          <p:cNvPr id="47" name="Physical Memory Pool almost empty"/>
          <p:cNvSpPr/>
          <p:nvPr/>
        </p:nvSpPr>
        <p:spPr bwMode="auto">
          <a:xfrm>
            <a:off x="7910521" y="5208060"/>
            <a:ext cx="954634" cy="954634"/>
          </a:xfrm>
          <a:prstGeom prst="ellipse">
            <a:avLst/>
          </a:prstGeom>
          <a:gradFill flip="none" rotWithShape="1">
            <a:gsLst>
              <a:gs pos="12000">
                <a:srgbClr val="FFFFFF"/>
              </a:gs>
              <a:gs pos="11000">
                <a:schemeClr val="accent2"/>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54862" rIns="0"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080" spc="-60" dirty="0">
                <a:solidFill>
                  <a:srgbClr val="19191A"/>
                </a:solidFill>
              </a:rPr>
              <a:t>Physical</a:t>
            </a:r>
          </a:p>
          <a:p>
            <a:pPr algn="ctr" defTabSz="1096919" fontAlgn="base">
              <a:lnSpc>
                <a:spcPct val="90000"/>
              </a:lnSpc>
              <a:spcBef>
                <a:spcPct val="0"/>
              </a:spcBef>
              <a:spcAft>
                <a:spcPct val="0"/>
              </a:spcAft>
            </a:pPr>
            <a:r>
              <a:rPr lang="en-US" sz="1080" spc="-60" dirty="0">
                <a:solidFill>
                  <a:srgbClr val="19191A"/>
                </a:solidFill>
              </a:rPr>
              <a:t>memory</a:t>
            </a:r>
          </a:p>
          <a:p>
            <a:pPr algn="ctr" defTabSz="1096919" fontAlgn="base">
              <a:lnSpc>
                <a:spcPct val="90000"/>
              </a:lnSpc>
              <a:spcBef>
                <a:spcPct val="0"/>
              </a:spcBef>
              <a:spcAft>
                <a:spcPct val="0"/>
              </a:spcAft>
            </a:pPr>
            <a:r>
              <a:rPr lang="en-US" sz="1080" spc="-60" dirty="0">
                <a:solidFill>
                  <a:srgbClr val="19191A"/>
                </a:solidFill>
              </a:rPr>
              <a:t>pool</a:t>
            </a:r>
          </a:p>
        </p:txBody>
      </p:sp>
      <p:graphicFrame>
        <p:nvGraphicFramePr>
          <p:cNvPr id="48" name="Table 47"/>
          <p:cNvGraphicFramePr>
            <a:graphicFrameLocks noGrp="1"/>
          </p:cNvGraphicFramePr>
          <p:nvPr>
            <p:extLst/>
          </p:nvPr>
        </p:nvGraphicFramePr>
        <p:xfrm>
          <a:off x="11948609" y="2775957"/>
          <a:ext cx="2299703" cy="445008"/>
        </p:xfrm>
        <a:graphic>
          <a:graphicData uri="http://schemas.openxmlformats.org/drawingml/2006/table">
            <a:tbl>
              <a:tblPr firstRow="1" bandRow="1">
                <a:tableStyleId>{5C22544A-7EE6-4342-B048-85BDC9FD1C3A}</a:tableStyleId>
              </a:tblPr>
              <a:tblGrid>
                <a:gridCol w="2299703"/>
              </a:tblGrid>
              <a:tr h="440279">
                <a:tc>
                  <a:txBody>
                    <a:bodyPr/>
                    <a:lstStyle/>
                    <a:p>
                      <a:pPr algn="r"/>
                      <a:r>
                        <a:rPr lang="en-US" sz="1100" dirty="0" smtClean="0">
                          <a:solidFill>
                            <a:srgbClr val="19191A"/>
                          </a:solidFill>
                        </a:rPr>
                        <a:t>Memory in use</a:t>
                      </a:r>
                    </a:p>
                    <a:p>
                      <a:pPr algn="r"/>
                      <a:r>
                        <a:rPr lang="en-US" sz="1100" dirty="0" smtClean="0">
                          <a:solidFill>
                            <a:srgbClr val="19191A"/>
                          </a:solidFill>
                        </a:rPr>
                        <a:t>after startup</a:t>
                      </a:r>
                      <a:endParaRPr lang="en-US" sz="1100" dirty="0">
                        <a:solidFill>
                          <a:srgbClr val="19191A"/>
                        </a:solidFill>
                      </a:endParaRPr>
                    </a:p>
                  </a:txBody>
                  <a:tcPr marL="109728" marR="109728" marT="54864" marB="54864"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36081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6" presetClass="entr" presetSubtype="32" fill="hold" grpId="0" nodeType="afterEffect">
                                  <p:stCondLst>
                                    <p:cond delay="1500"/>
                                  </p:stCondLst>
                                  <p:childTnLst>
                                    <p:set>
                                      <p:cBhvr>
                                        <p:cTn id="21" dur="1" fill="hold">
                                          <p:stCondLst>
                                            <p:cond delay="0"/>
                                          </p:stCondLst>
                                        </p:cTn>
                                        <p:tgtEl>
                                          <p:spTgt spid="37"/>
                                        </p:tgtEl>
                                        <p:attrNameLst>
                                          <p:attrName>style.visibility</p:attrName>
                                        </p:attrNameLst>
                                      </p:cBhvr>
                                      <p:to>
                                        <p:strVal val="visible"/>
                                      </p:to>
                                    </p:set>
                                    <p:animEffect transition="in" filter="circle(out)">
                                      <p:cBhvr>
                                        <p:cTn id="22" dur="750"/>
                                        <p:tgtEl>
                                          <p:spTgt spid="37"/>
                                        </p:tgtEl>
                                      </p:cBhvr>
                                    </p:animEffect>
                                  </p:childTnLst>
                                </p:cTn>
                              </p:par>
                              <p:par>
                                <p:cTn id="23" presetID="10" presetClass="exit" presetSubtype="0" fill="hold" grpId="0" nodeType="withEffect">
                                  <p:stCondLst>
                                    <p:cond delay="150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10" presetClass="entr" presetSubtype="0" fill="hold" nodeType="withEffect">
                                  <p:stCondLst>
                                    <p:cond delay="150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32"/>
                                        </p:tgtEl>
                                        <p:attrNameLst>
                                          <p:attrName>style.visibility</p:attrName>
                                        </p:attrNameLst>
                                      </p:cBhvr>
                                      <p:to>
                                        <p:strVal val="visible"/>
                                      </p:to>
                                    </p:set>
                                    <p:animEffect transition="in" filter="fade">
                                      <p:cBhvr>
                                        <p:cTn id="31" dur="500"/>
                                        <p:tgtEl>
                                          <p:spTgt spid="132"/>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36"/>
                                        </p:tgtEl>
                                        <p:attrNameLst>
                                          <p:attrName>style.visibility</p:attrName>
                                        </p:attrNameLst>
                                      </p:cBhvr>
                                      <p:to>
                                        <p:strVal val="visible"/>
                                      </p:to>
                                    </p:set>
                                    <p:animEffect transition="in" filter="fade">
                                      <p:cBhvr>
                                        <p:cTn id="38" dur="500"/>
                                        <p:tgtEl>
                                          <p:spTgt spid="136"/>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37"/>
                                        </p:tgtEl>
                                        <p:attrNameLst>
                                          <p:attrName>style.visibility</p:attrName>
                                        </p:attrNameLst>
                                      </p:cBhvr>
                                      <p:to>
                                        <p:strVal val="visible"/>
                                      </p:to>
                                    </p:set>
                                    <p:animEffect transition="in" filter="fade">
                                      <p:cBhvr>
                                        <p:cTn id="41" dur="500"/>
                                        <p:tgtEl>
                                          <p:spTgt spid="13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9"/>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par>
                          <p:cTn id="48" fill="hold">
                            <p:stCondLst>
                              <p:cond delay="0"/>
                            </p:stCondLst>
                            <p:childTnLst>
                              <p:par>
                                <p:cTn id="49" presetID="10" presetClass="exit" presetSubtype="0" fill="hold" nodeType="afterEffect">
                                  <p:stCondLst>
                                    <p:cond delay="1500"/>
                                  </p:stCondLst>
                                  <p:childTnLst>
                                    <p:animEffect transition="out" filter="fade">
                                      <p:cBhvr>
                                        <p:cTn id="50" dur="500"/>
                                        <p:tgtEl>
                                          <p:spTgt spid="133"/>
                                        </p:tgtEl>
                                      </p:cBhvr>
                                    </p:animEffect>
                                    <p:set>
                                      <p:cBhvr>
                                        <p:cTn id="51" dur="1" fill="hold">
                                          <p:stCondLst>
                                            <p:cond delay="499"/>
                                          </p:stCondLst>
                                        </p:cTn>
                                        <p:tgtEl>
                                          <p:spTgt spid="133"/>
                                        </p:tgtEl>
                                        <p:attrNameLst>
                                          <p:attrName>style.visibility</p:attrName>
                                        </p:attrNameLst>
                                      </p:cBhvr>
                                      <p:to>
                                        <p:strVal val="hidden"/>
                                      </p:to>
                                    </p:set>
                                  </p:childTnLst>
                                </p:cTn>
                              </p:par>
                              <p:par>
                                <p:cTn id="52" presetID="10" presetClass="exit" presetSubtype="0" fill="hold" grpId="1" nodeType="withEffect">
                                  <p:stCondLst>
                                    <p:cond delay="1500"/>
                                  </p:stCondLst>
                                  <p:childTnLst>
                                    <p:animEffect transition="out" filter="fade">
                                      <p:cBhvr>
                                        <p:cTn id="53" dur="500"/>
                                        <p:tgtEl>
                                          <p:spTgt spid="132"/>
                                        </p:tgtEl>
                                      </p:cBhvr>
                                    </p:animEffect>
                                    <p:set>
                                      <p:cBhvr>
                                        <p:cTn id="54" dur="1" fill="hold">
                                          <p:stCondLst>
                                            <p:cond delay="499"/>
                                          </p:stCondLst>
                                        </p:cTn>
                                        <p:tgtEl>
                                          <p:spTgt spid="132"/>
                                        </p:tgtEl>
                                        <p:attrNameLst>
                                          <p:attrName>style.visibility</p:attrName>
                                        </p:attrNameLst>
                                      </p:cBhvr>
                                      <p:to>
                                        <p:strVal val="hidden"/>
                                      </p:to>
                                    </p:set>
                                  </p:childTnLst>
                                </p:cTn>
                              </p:par>
                              <p:par>
                                <p:cTn id="55" presetID="10" presetClass="entr" presetSubtype="0" fill="hold" nodeType="withEffect">
                                  <p:stCondLst>
                                    <p:cond delay="150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par>
                          <p:cTn id="58" fill="hold">
                            <p:stCondLst>
                              <p:cond delay="2000"/>
                            </p:stCondLst>
                            <p:childTnLst>
                              <p:par>
                                <p:cTn id="59" presetID="10" presetClass="exit" presetSubtype="0" fill="hold" grpId="1" nodeType="afterEffect">
                                  <p:stCondLst>
                                    <p:cond delay="1500"/>
                                  </p:stCondLst>
                                  <p:childTnLst>
                                    <p:animEffect transition="out" filter="fade">
                                      <p:cBhvr>
                                        <p:cTn id="60" dur="500"/>
                                        <p:tgtEl>
                                          <p:spTgt spid="137"/>
                                        </p:tgtEl>
                                      </p:cBhvr>
                                    </p:animEffect>
                                    <p:set>
                                      <p:cBhvr>
                                        <p:cTn id="61" dur="1" fill="hold">
                                          <p:stCondLst>
                                            <p:cond delay="499"/>
                                          </p:stCondLst>
                                        </p:cTn>
                                        <p:tgtEl>
                                          <p:spTgt spid="137"/>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 presetClass="entr" presetSubtype="0" fill="hold" grpId="0" nodeType="withEffect">
                                  <p:stCondLst>
                                    <p:cond delay="150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130" grpId="0" animBg="1"/>
      <p:bldP spid="131" grpId="0" animBg="1"/>
      <p:bldP spid="132" grpId="0" animBg="1"/>
      <p:bldP spid="132" grpId="1" animBg="1"/>
      <p:bldP spid="136" grpId="0" animBg="1"/>
      <p:bldP spid="137" grpId="0" animBg="1"/>
      <p:bldP spid="137" grpId="1" animBg="1"/>
      <p:bldP spid="42" grpId="0"/>
      <p:bldP spid="44" grpId="0" animBg="1"/>
      <p:bldP spid="36" grpId="0" animBg="1"/>
      <p:bldP spid="37" grpId="0" animBg="1"/>
      <p:bldP spid="39"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Resource Management</a:t>
            </a:r>
            <a:endParaRPr lang="en-US" dirty="0"/>
          </a:p>
        </p:txBody>
      </p:sp>
      <p:grpSp>
        <p:nvGrpSpPr>
          <p:cNvPr id="3" name="Group 2"/>
          <p:cNvGrpSpPr/>
          <p:nvPr/>
        </p:nvGrpSpPr>
        <p:grpSpPr>
          <a:xfrm>
            <a:off x="1504949" y="2499142"/>
            <a:ext cx="2743201" cy="3651164"/>
            <a:chOff x="990599" y="2499142"/>
            <a:chExt cx="2743201" cy="3651164"/>
          </a:xfrm>
        </p:grpSpPr>
        <p:sp>
          <p:nvSpPr>
            <p:cNvPr id="4" name="TextBox 3"/>
            <p:cNvSpPr txBox="1"/>
            <p:nvPr/>
          </p:nvSpPr>
          <p:spPr>
            <a:xfrm>
              <a:off x="990600" y="4093846"/>
              <a:ext cx="274320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Dynamic Memory</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smtClean="0">
                  <a:gradFill>
                    <a:gsLst>
                      <a:gs pos="2917">
                        <a:schemeClr val="tx1"/>
                      </a:gs>
                      <a:gs pos="30000">
                        <a:schemeClr val="tx1"/>
                      </a:gs>
                    </a:gsLst>
                    <a:lin ang="5400000" scaled="0"/>
                  </a:gradFill>
                </a:rPr>
                <a:t>Increased control for greater </a:t>
              </a:r>
              <a:r>
                <a:rPr lang="en-US" spc="-61" dirty="0">
                  <a:gradFill>
                    <a:gsLst>
                      <a:gs pos="2917">
                        <a:schemeClr val="tx1"/>
                      </a:gs>
                      <a:gs pos="30000">
                        <a:schemeClr val="tx1"/>
                      </a:gs>
                    </a:gsLst>
                    <a:lin ang="5400000" scaled="0"/>
                  </a:gradFill>
                </a:rPr>
                <a:t>virtual machine consolidation</a:t>
              </a:r>
            </a:p>
          </p:txBody>
        </p:sp>
        <p:pic>
          <p:nvPicPr>
            <p:cNvPr id="18" name="Picture 7"/>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990599" y="2499142"/>
              <a:ext cx="1474487" cy="153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668337" y="2813971"/>
            <a:ext cx="2456363" cy="3730802"/>
            <a:chOff x="4935037" y="2813971"/>
            <a:chExt cx="2456363" cy="3730802"/>
          </a:xfrm>
        </p:grpSpPr>
        <p:grpSp>
          <p:nvGrpSpPr>
            <p:cNvPr id="9" name="Group 8"/>
            <p:cNvGrpSpPr/>
            <p:nvPr/>
          </p:nvGrpSpPr>
          <p:grpSpPr>
            <a:xfrm>
              <a:off x="4935037" y="3690990"/>
              <a:ext cx="2456363" cy="2853783"/>
              <a:chOff x="4173037" y="3710040"/>
              <a:chExt cx="2456363" cy="2853783"/>
            </a:xfrm>
          </p:grpSpPr>
          <p:sp>
            <p:nvSpPr>
              <p:cNvPr id="5" name="TextBox 4"/>
              <p:cNvSpPr txBox="1"/>
              <p:nvPr/>
            </p:nvSpPr>
            <p:spPr>
              <a:xfrm>
                <a:off x="4173037" y="4112896"/>
                <a:ext cx="2456363" cy="2450927"/>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Resource Metering</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Track historical data for virtual machine </a:t>
                </a:r>
                <a:r>
                  <a:rPr lang="en-US" spc="-61" dirty="0" smtClean="0">
                    <a:gradFill>
                      <a:gsLst>
                        <a:gs pos="2917">
                          <a:schemeClr val="tx1"/>
                        </a:gs>
                        <a:gs pos="30000">
                          <a:schemeClr val="tx1"/>
                        </a:gs>
                      </a:gsLst>
                      <a:lin ang="5400000" scaled="0"/>
                    </a:gradFill>
                  </a:rPr>
                  <a:t>usage </a:t>
                </a:r>
                <a:endParaRPr lang="en-US" spc="-61" dirty="0">
                  <a:gradFill>
                    <a:gsLst>
                      <a:gs pos="2917">
                        <a:schemeClr val="tx1"/>
                      </a:gs>
                      <a:gs pos="30000">
                        <a:schemeClr val="tx1"/>
                      </a:gs>
                    </a:gsLst>
                    <a:lin ang="5400000" scaled="0"/>
                  </a:gradFill>
                </a:endParaRPr>
              </a:p>
              <a:p>
                <a:pPr>
                  <a:lnSpc>
                    <a:spcPct val="90000"/>
                  </a:lnSpc>
                  <a:spcBef>
                    <a:spcPts val="720"/>
                  </a:spcBef>
                </a:pPr>
                <a:endParaRPr lang="en-US" spc="-61" dirty="0">
                  <a:gradFill>
                    <a:gsLst>
                      <a:gs pos="2917">
                        <a:schemeClr val="tx1"/>
                      </a:gs>
                      <a:gs pos="30000">
                        <a:schemeClr val="tx1"/>
                      </a:gs>
                    </a:gsLst>
                    <a:lin ang="5400000" scaled="0"/>
                  </a:gradFill>
                </a:endParaRPr>
              </a:p>
            </p:txBody>
          </p:sp>
          <p:sp>
            <p:nvSpPr>
              <p:cNvPr id="20" name="Freeform 511"/>
              <p:cNvSpPr>
                <a:spLocks/>
              </p:cNvSpPr>
              <p:nvPr/>
            </p:nvSpPr>
            <p:spPr bwMode="auto">
              <a:xfrm>
                <a:off x="5100060" y="3710040"/>
                <a:ext cx="1920" cy="1918"/>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4991897" y="2813971"/>
              <a:ext cx="1492241" cy="843673"/>
              <a:chOff x="8172451" y="3778253"/>
              <a:chExt cx="1311275" cy="741360"/>
            </a:xfrm>
            <a:solidFill>
              <a:schemeClr val="tx2">
                <a:lumMod val="75000"/>
              </a:schemeClr>
            </a:solidFill>
          </p:grpSpPr>
          <p:sp>
            <p:nvSpPr>
              <p:cNvPr id="28" name="Freeform 624"/>
              <p:cNvSpPr>
                <a:spLocks/>
              </p:cNvSpPr>
              <p:nvPr/>
            </p:nvSpPr>
            <p:spPr bwMode="auto">
              <a:xfrm>
                <a:off x="8172451" y="3778253"/>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351003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843" y="274322"/>
            <a:ext cx="13378816" cy="914096"/>
          </a:xfrm>
        </p:spPr>
        <p:txBody>
          <a:bodyPr/>
          <a:lstStyle/>
          <a:p>
            <a:r>
              <a:rPr lang="en-US" dirty="0"/>
              <a:t>Resource </a:t>
            </a:r>
            <a:r>
              <a:rPr lang="en-US" dirty="0" smtClean="0"/>
              <a:t>Metering</a:t>
            </a:r>
            <a:endParaRPr lang="en-US" dirty="0"/>
          </a:p>
        </p:txBody>
      </p:sp>
      <p:sp>
        <p:nvSpPr>
          <p:cNvPr id="74" name="Rectangle 73"/>
          <p:cNvSpPr/>
          <p:nvPr/>
        </p:nvSpPr>
        <p:spPr>
          <a:xfrm>
            <a:off x="578959" y="1762340"/>
            <a:ext cx="3080546" cy="2370461"/>
          </a:xfrm>
          <a:prstGeom prst="rect">
            <a:avLst/>
          </a:prstGeom>
          <a:solidFill>
            <a:schemeClr val="tx2"/>
          </a:solidFill>
        </p:spPr>
        <p:txBody>
          <a:bodyPr wrap="square" lIns="219384" tIns="164592" rIns="219384" bIns="109691" anchor="t" anchorCtr="0">
            <a:noAutofit/>
          </a:bodyPr>
          <a:lstStyle/>
          <a:p>
            <a:pPr defTabSz="1306147">
              <a:lnSpc>
                <a:spcPct val="80000"/>
              </a:lnSpc>
              <a:spcAft>
                <a:spcPts val="1200"/>
              </a:spcAft>
              <a:buClr>
                <a:srgbClr val="505050"/>
              </a:buClr>
            </a:pPr>
            <a:r>
              <a:rPr lang="en-US" sz="2640" dirty="0">
                <a:solidFill>
                  <a:srgbClr val="FFFFFF"/>
                </a:solidFill>
                <a:latin typeface="Segoe UI Light"/>
              </a:rPr>
              <a:t>Features</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Uses resource pools</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Compatible with all Hyper‑V operations</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Unaffected by virtual machine movement</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Uses Network Metering Port ACLs</a:t>
            </a:r>
          </a:p>
        </p:txBody>
      </p:sp>
      <p:sp>
        <p:nvSpPr>
          <p:cNvPr id="75" name="Rectangle 74"/>
          <p:cNvSpPr/>
          <p:nvPr/>
        </p:nvSpPr>
        <p:spPr>
          <a:xfrm>
            <a:off x="578959" y="4259335"/>
            <a:ext cx="3080546" cy="3350806"/>
          </a:xfrm>
          <a:prstGeom prst="rect">
            <a:avLst/>
          </a:prstGeom>
          <a:solidFill>
            <a:schemeClr val="tx2"/>
          </a:solidFill>
        </p:spPr>
        <p:txBody>
          <a:bodyPr wrap="square" lIns="219384" tIns="164592" rIns="219384" bIns="109691" anchor="t" anchorCtr="0">
            <a:noAutofit/>
          </a:bodyPr>
          <a:lstStyle/>
          <a:p>
            <a:pPr defTabSz="1306147">
              <a:lnSpc>
                <a:spcPct val="80000"/>
              </a:lnSpc>
              <a:spcAft>
                <a:spcPts val="1200"/>
              </a:spcAft>
              <a:buClr>
                <a:srgbClr val="505050"/>
              </a:buClr>
            </a:pPr>
            <a:r>
              <a:rPr lang="en-US" sz="2640" dirty="0">
                <a:solidFill>
                  <a:srgbClr val="FFFFFF"/>
                </a:solidFill>
                <a:latin typeface="Segoe UI Light"/>
              </a:rPr>
              <a:t>Benefits of Resource Metering</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Easier to track virtual machine use</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Can be used to aggregate data for multiple virtual machines</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Can be used to build accurate lookback and chargeback solutions</a:t>
            </a:r>
          </a:p>
          <a:p>
            <a:pPr marL="201930" indent="-201930" defTabSz="1306147">
              <a:lnSpc>
                <a:spcPct val="90000"/>
              </a:lnSpc>
              <a:spcAft>
                <a:spcPts val="720"/>
              </a:spcAft>
              <a:buClr>
                <a:srgbClr val="FFFFFF"/>
              </a:buClr>
              <a:buFont typeface="Arial" pitchFamily="34" charset="0"/>
              <a:buChar char="•"/>
            </a:pPr>
            <a:r>
              <a:rPr lang="en-US" sz="1440" dirty="0">
                <a:solidFill>
                  <a:srgbClr val="FFFFFF"/>
                </a:solidFill>
              </a:rPr>
              <a:t>Easier to obtain resource use data</a:t>
            </a:r>
          </a:p>
        </p:txBody>
      </p:sp>
      <p:sp>
        <p:nvSpPr>
          <p:cNvPr id="76" name="Trapezoid 75"/>
          <p:cNvSpPr/>
          <p:nvPr/>
        </p:nvSpPr>
        <p:spPr bwMode="auto">
          <a:xfrm rot="5400000" flipH="1">
            <a:off x="2369456" y="3171911"/>
            <a:ext cx="5843861" cy="3017663"/>
          </a:xfrm>
          <a:prstGeom prst="trapezoid">
            <a:avLst>
              <a:gd name="adj" fmla="val 14214"/>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109728" bIns="219456" numCol="1" rtlCol="0" anchor="t" anchorCtr="0" compatLnSpc="1">
            <a:prstTxWarp prst="textNoShape">
              <a:avLst/>
            </a:prstTxWarp>
          </a:bodyPr>
          <a:lstStyle/>
          <a:p>
            <a:pPr defTabSz="1306147">
              <a:lnSpc>
                <a:spcPct val="90000"/>
              </a:lnSpc>
              <a:spcAft>
                <a:spcPts val="720"/>
              </a:spcAft>
              <a:buClr>
                <a:srgbClr val="505050"/>
              </a:buClr>
            </a:pPr>
            <a:r>
              <a:rPr lang="en-US" sz="2880" dirty="0">
                <a:solidFill>
                  <a:schemeClr val="tx2"/>
                </a:solidFill>
                <a:latin typeface="Segoe UI Light"/>
              </a:rPr>
              <a:t>Metrics</a:t>
            </a:r>
          </a:p>
          <a:p>
            <a:pPr defTabSz="1306147">
              <a:lnSpc>
                <a:spcPct val="90000"/>
              </a:lnSpc>
              <a:spcAft>
                <a:spcPts val="1440"/>
              </a:spcAft>
              <a:buClr>
                <a:srgbClr val="FFFFFF"/>
              </a:buClr>
            </a:pPr>
            <a:r>
              <a:rPr lang="en-US" sz="1680" dirty="0">
                <a:solidFill>
                  <a:schemeClr val="tx2"/>
                </a:solidFill>
              </a:rPr>
              <a:t>Average CPU use</a:t>
            </a:r>
          </a:p>
          <a:p>
            <a:pPr defTabSz="1306147">
              <a:lnSpc>
                <a:spcPct val="90000"/>
              </a:lnSpc>
              <a:spcAft>
                <a:spcPts val="1440"/>
              </a:spcAft>
              <a:buClr>
                <a:srgbClr val="FFFFFF"/>
              </a:buClr>
            </a:pPr>
            <a:r>
              <a:rPr lang="en-US" sz="1680" dirty="0">
                <a:solidFill>
                  <a:schemeClr val="tx2"/>
                </a:solidFill>
              </a:rPr>
              <a:t>Average memory use</a:t>
            </a:r>
          </a:p>
          <a:p>
            <a:pPr defTabSz="1306147">
              <a:lnSpc>
                <a:spcPct val="90000"/>
              </a:lnSpc>
              <a:spcAft>
                <a:spcPts val="1440"/>
              </a:spcAft>
              <a:buClr>
                <a:srgbClr val="FFFFFF"/>
              </a:buClr>
            </a:pPr>
            <a:r>
              <a:rPr lang="en-US" sz="1680" dirty="0">
                <a:solidFill>
                  <a:schemeClr val="tx2"/>
                </a:solidFill>
              </a:rPr>
              <a:t>Minimum memory use</a:t>
            </a:r>
          </a:p>
          <a:p>
            <a:pPr defTabSz="1306147">
              <a:lnSpc>
                <a:spcPct val="90000"/>
              </a:lnSpc>
              <a:spcAft>
                <a:spcPts val="1440"/>
              </a:spcAft>
              <a:buClr>
                <a:srgbClr val="FFFFFF"/>
              </a:buClr>
            </a:pPr>
            <a:r>
              <a:rPr lang="en-US" sz="1680" dirty="0">
                <a:solidFill>
                  <a:schemeClr val="tx2"/>
                </a:solidFill>
              </a:rPr>
              <a:t>Maximum memory use</a:t>
            </a:r>
          </a:p>
          <a:p>
            <a:pPr defTabSz="1306147">
              <a:lnSpc>
                <a:spcPct val="90000"/>
              </a:lnSpc>
              <a:spcAft>
                <a:spcPts val="1440"/>
              </a:spcAft>
              <a:buClr>
                <a:srgbClr val="FFFFFF"/>
              </a:buClr>
            </a:pPr>
            <a:r>
              <a:rPr lang="en-US" sz="1680" dirty="0">
                <a:solidFill>
                  <a:schemeClr val="tx2"/>
                </a:solidFill>
              </a:rPr>
              <a:t>Maximum disk allocation</a:t>
            </a:r>
          </a:p>
          <a:p>
            <a:pPr defTabSz="1306147">
              <a:lnSpc>
                <a:spcPct val="90000"/>
              </a:lnSpc>
              <a:spcAft>
                <a:spcPts val="1440"/>
              </a:spcAft>
              <a:buClr>
                <a:srgbClr val="FFFFFF"/>
              </a:buClr>
            </a:pPr>
            <a:r>
              <a:rPr lang="en-US" sz="1680" dirty="0">
                <a:solidFill>
                  <a:schemeClr val="tx2"/>
                </a:solidFill>
              </a:rPr>
              <a:t>Incoming network traffic</a:t>
            </a:r>
          </a:p>
          <a:p>
            <a:pPr defTabSz="1306147">
              <a:lnSpc>
                <a:spcPct val="90000"/>
              </a:lnSpc>
              <a:spcAft>
                <a:spcPts val="1440"/>
              </a:spcAft>
              <a:buClr>
                <a:srgbClr val="FFFFFF"/>
              </a:buClr>
            </a:pPr>
            <a:r>
              <a:rPr lang="en-US" sz="1680" dirty="0">
                <a:solidFill>
                  <a:schemeClr val="tx2"/>
                </a:solidFill>
              </a:rPr>
              <a:t>Outgoing network traffic</a:t>
            </a:r>
          </a:p>
        </p:txBody>
      </p:sp>
      <p:sp>
        <p:nvSpPr>
          <p:cNvPr id="77" name="Rectangle 76"/>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defTabSz="1096919" fontAlgn="base">
              <a:lnSpc>
                <a:spcPct val="90000"/>
              </a:lnSpc>
              <a:spcBef>
                <a:spcPct val="0"/>
              </a:spcBef>
              <a:spcAft>
                <a:spcPct val="0"/>
              </a:spcAft>
            </a:pPr>
            <a:r>
              <a:rPr lang="en-US" sz="1440" dirty="0">
                <a:solidFill>
                  <a:srgbClr val="FFFFFE"/>
                </a:solidFill>
              </a:rPr>
              <a:t>ISOLATION AND MULTITENANCY</a:t>
            </a:r>
          </a:p>
          <a:p>
            <a:pPr algn="r" defTabSz="1096919" fontAlgn="base">
              <a:lnSpc>
                <a:spcPct val="90000"/>
              </a:lnSpc>
              <a:spcBef>
                <a:spcPct val="0"/>
              </a:spcBef>
              <a:spcAft>
                <a:spcPct val="0"/>
              </a:spcAft>
            </a:pPr>
            <a:endParaRPr lang="en-US" sz="1440" dirty="0">
              <a:solidFill>
                <a:srgbClr val="FFFFFE"/>
              </a:solidFill>
            </a:endParaRPr>
          </a:p>
        </p:txBody>
      </p:sp>
      <p:sp>
        <p:nvSpPr>
          <p:cNvPr id="73" name="Rectangle 2"/>
          <p:cNvSpPr>
            <a:spLocks noChangeArrowheads="1"/>
          </p:cNvSpPr>
          <p:nvPr/>
        </p:nvSpPr>
        <p:spPr bwMode="auto">
          <a:xfrm>
            <a:off x="7183616" y="6733963"/>
            <a:ext cx="6628464" cy="890087"/>
          </a:xfrm>
          <a:prstGeom prst="rect">
            <a:avLst/>
          </a:prstGeom>
          <a:noFill/>
          <a:ln w="9525">
            <a:noFill/>
            <a:miter lim="800000"/>
            <a:headEnd/>
            <a:tailEnd/>
          </a:ln>
        </p:spPr>
        <p:txBody>
          <a:bodyPr wrap="square" lIns="91411" tIns="45706" rIns="91411" bIns="45706">
            <a:spAutoFit/>
          </a:bodyPr>
          <a:lstStyle/>
          <a:p>
            <a:pPr algn="ctr">
              <a:lnSpc>
                <a:spcPct val="90000"/>
              </a:lnSpc>
            </a:pPr>
            <a:r>
              <a:rPr lang="en-US" sz="2880" dirty="0">
                <a:solidFill>
                  <a:srgbClr val="00188F"/>
                </a:solidFill>
                <a:latin typeface="Segoe UI Light"/>
              </a:rPr>
              <a:t>A two-tenant environment built with Hyper‑V in Windows Server 2012</a:t>
            </a:r>
          </a:p>
        </p:txBody>
      </p:sp>
      <p:sp>
        <p:nvSpPr>
          <p:cNvPr id="78" name="Rectangle 77"/>
          <p:cNvSpPr/>
          <p:nvPr/>
        </p:nvSpPr>
        <p:spPr bwMode="auto">
          <a:xfrm>
            <a:off x="6984343" y="3489416"/>
            <a:ext cx="1005840" cy="138715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t" anchorCtr="0" compatLnSpc="1">
            <a:prstTxWarp prst="textNoShape">
              <a:avLst/>
            </a:prstTxWarp>
          </a:bodyPr>
          <a:lstStyle/>
          <a:p>
            <a:pPr algn="ctr" defTabSz="1096873" fontAlgn="base">
              <a:lnSpc>
                <a:spcPct val="90000"/>
              </a:lnSpc>
              <a:spcBef>
                <a:spcPct val="0"/>
              </a:spcBef>
              <a:spcAft>
                <a:spcPct val="0"/>
              </a:spcAft>
            </a:pPr>
            <a:r>
              <a:rPr lang="en-US" sz="1920" spc="-61" dirty="0">
                <a:gradFill>
                  <a:gsLst>
                    <a:gs pos="0">
                      <a:srgbClr val="EFEFEF"/>
                    </a:gs>
                    <a:gs pos="100000">
                      <a:srgbClr val="EFEFEF"/>
                    </a:gs>
                  </a:gsLst>
                  <a:lin ang="5400000" scaled="0"/>
                </a:gradFill>
              </a:rPr>
              <a:t>VM 1</a:t>
            </a:r>
          </a:p>
          <a:p>
            <a:pPr algn="ctr" defTabSz="1096873" fontAlgn="base">
              <a:lnSpc>
                <a:spcPct val="90000"/>
              </a:lnSpc>
              <a:spcBef>
                <a:spcPct val="0"/>
              </a:spcBef>
              <a:spcAft>
                <a:spcPct val="0"/>
              </a:spcAft>
            </a:pPr>
            <a:r>
              <a:rPr lang="en-US" sz="1320" spc="-61" dirty="0">
                <a:gradFill>
                  <a:gsLst>
                    <a:gs pos="0">
                      <a:srgbClr val="EFEFEF"/>
                    </a:gs>
                    <a:gs pos="100000">
                      <a:srgbClr val="EFEFEF"/>
                    </a:gs>
                  </a:gsLst>
                  <a:lin ang="5400000" scaled="0"/>
                </a:gradFill>
              </a:rPr>
              <a:t>Customer 1</a:t>
            </a:r>
          </a:p>
        </p:txBody>
      </p:sp>
      <p:sp>
        <p:nvSpPr>
          <p:cNvPr id="79" name="Rectangle 78"/>
          <p:cNvSpPr/>
          <p:nvPr/>
        </p:nvSpPr>
        <p:spPr bwMode="auto">
          <a:xfrm>
            <a:off x="8127343" y="3489416"/>
            <a:ext cx="1005840" cy="138715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t" anchorCtr="0" compatLnSpc="1">
            <a:prstTxWarp prst="textNoShape">
              <a:avLst/>
            </a:prstTxWarp>
          </a:bodyPr>
          <a:lstStyle/>
          <a:p>
            <a:pPr algn="ctr" defTabSz="1096873" fontAlgn="base">
              <a:lnSpc>
                <a:spcPct val="90000"/>
              </a:lnSpc>
              <a:spcBef>
                <a:spcPct val="0"/>
              </a:spcBef>
              <a:spcAft>
                <a:spcPct val="0"/>
              </a:spcAft>
            </a:pPr>
            <a:r>
              <a:rPr lang="en-US" sz="1920" spc="-61" dirty="0">
                <a:gradFill>
                  <a:gsLst>
                    <a:gs pos="0">
                      <a:srgbClr val="EFEFEF"/>
                    </a:gs>
                    <a:gs pos="100000">
                      <a:srgbClr val="EFEFEF"/>
                    </a:gs>
                  </a:gsLst>
                  <a:lin ang="5400000" scaled="0"/>
                </a:gradFill>
              </a:rPr>
              <a:t>VM 2</a:t>
            </a:r>
          </a:p>
          <a:p>
            <a:pPr algn="ctr" defTabSz="1096873" fontAlgn="base">
              <a:lnSpc>
                <a:spcPct val="90000"/>
              </a:lnSpc>
              <a:spcBef>
                <a:spcPct val="0"/>
              </a:spcBef>
              <a:spcAft>
                <a:spcPct val="0"/>
              </a:spcAft>
            </a:pPr>
            <a:r>
              <a:rPr lang="en-US" sz="1320" spc="-61" dirty="0">
                <a:gradFill>
                  <a:gsLst>
                    <a:gs pos="0">
                      <a:srgbClr val="EFEFEF"/>
                    </a:gs>
                    <a:gs pos="100000">
                      <a:srgbClr val="EFEFEF"/>
                    </a:gs>
                  </a:gsLst>
                  <a:lin ang="5400000" scaled="0"/>
                </a:gradFill>
              </a:rPr>
              <a:t>Customer 1</a:t>
            </a:r>
          </a:p>
        </p:txBody>
      </p:sp>
      <p:sp>
        <p:nvSpPr>
          <p:cNvPr id="80" name="Rectangle 79"/>
          <p:cNvSpPr/>
          <p:nvPr/>
        </p:nvSpPr>
        <p:spPr bwMode="auto">
          <a:xfrm>
            <a:off x="9270343" y="3489416"/>
            <a:ext cx="1005840" cy="138715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t" anchorCtr="0" compatLnSpc="1">
            <a:prstTxWarp prst="textNoShape">
              <a:avLst/>
            </a:prstTxWarp>
          </a:bodyPr>
          <a:lstStyle/>
          <a:p>
            <a:pPr algn="ctr" defTabSz="1096873" fontAlgn="base">
              <a:lnSpc>
                <a:spcPct val="90000"/>
              </a:lnSpc>
              <a:spcBef>
                <a:spcPct val="0"/>
              </a:spcBef>
              <a:spcAft>
                <a:spcPct val="0"/>
              </a:spcAft>
            </a:pPr>
            <a:r>
              <a:rPr lang="en-US" sz="1920" spc="-61" dirty="0">
                <a:gradFill>
                  <a:gsLst>
                    <a:gs pos="0">
                      <a:srgbClr val="EFEFEF"/>
                    </a:gs>
                    <a:gs pos="100000">
                      <a:srgbClr val="EFEFEF"/>
                    </a:gs>
                  </a:gsLst>
                  <a:lin ang="5400000" scaled="0"/>
                </a:gradFill>
              </a:rPr>
              <a:t>VM 3</a:t>
            </a:r>
          </a:p>
          <a:p>
            <a:pPr algn="ctr" defTabSz="1096873" fontAlgn="base">
              <a:lnSpc>
                <a:spcPct val="90000"/>
              </a:lnSpc>
              <a:spcBef>
                <a:spcPct val="0"/>
              </a:spcBef>
              <a:spcAft>
                <a:spcPct val="0"/>
              </a:spcAft>
            </a:pPr>
            <a:r>
              <a:rPr lang="en-US" sz="1320" spc="-61" dirty="0">
                <a:gradFill>
                  <a:gsLst>
                    <a:gs pos="0">
                      <a:srgbClr val="EFEFEF"/>
                    </a:gs>
                    <a:gs pos="100000">
                      <a:srgbClr val="EFEFEF"/>
                    </a:gs>
                  </a:gsLst>
                  <a:lin ang="5400000" scaled="0"/>
                </a:gradFill>
              </a:rPr>
              <a:t>Customer 1</a:t>
            </a:r>
          </a:p>
        </p:txBody>
      </p:sp>
      <p:sp>
        <p:nvSpPr>
          <p:cNvPr id="81" name="Rectangle 80"/>
          <p:cNvSpPr/>
          <p:nvPr/>
        </p:nvSpPr>
        <p:spPr bwMode="auto">
          <a:xfrm>
            <a:off x="10733383" y="3489416"/>
            <a:ext cx="1005840" cy="1387158"/>
          </a:xfrm>
          <a:prstGeom prst="rect">
            <a:avLst/>
          </a:prstGeom>
          <a:solidFill>
            <a:srgbClr val="FF8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t" anchorCtr="0" compatLnSpc="1">
            <a:prstTxWarp prst="textNoShape">
              <a:avLst/>
            </a:prstTxWarp>
          </a:bodyPr>
          <a:lstStyle/>
          <a:p>
            <a:pPr algn="ctr" defTabSz="1096873" fontAlgn="base">
              <a:lnSpc>
                <a:spcPct val="90000"/>
              </a:lnSpc>
              <a:spcBef>
                <a:spcPct val="0"/>
              </a:spcBef>
              <a:spcAft>
                <a:spcPct val="0"/>
              </a:spcAft>
            </a:pPr>
            <a:r>
              <a:rPr lang="en-US" sz="1920" spc="-61" dirty="0">
                <a:gradFill>
                  <a:gsLst>
                    <a:gs pos="0">
                      <a:srgbClr val="EFEFEF"/>
                    </a:gs>
                    <a:gs pos="100000">
                      <a:srgbClr val="EFEFEF"/>
                    </a:gs>
                  </a:gsLst>
                  <a:lin ang="5400000" scaled="0"/>
                </a:gradFill>
              </a:rPr>
              <a:t>VM 1</a:t>
            </a:r>
          </a:p>
          <a:p>
            <a:pPr algn="ctr" defTabSz="1096873" fontAlgn="base">
              <a:lnSpc>
                <a:spcPct val="90000"/>
              </a:lnSpc>
              <a:spcBef>
                <a:spcPct val="0"/>
              </a:spcBef>
              <a:spcAft>
                <a:spcPct val="0"/>
              </a:spcAft>
            </a:pPr>
            <a:r>
              <a:rPr lang="en-US" sz="1320" spc="-61" dirty="0">
                <a:gradFill>
                  <a:gsLst>
                    <a:gs pos="0">
                      <a:srgbClr val="EFEFEF"/>
                    </a:gs>
                    <a:gs pos="100000">
                      <a:srgbClr val="EFEFEF"/>
                    </a:gs>
                  </a:gsLst>
                  <a:lin ang="5400000" scaled="0"/>
                </a:gradFill>
              </a:rPr>
              <a:t>Customer 2</a:t>
            </a:r>
          </a:p>
        </p:txBody>
      </p:sp>
      <p:sp>
        <p:nvSpPr>
          <p:cNvPr id="82" name="Rectangle 81"/>
          <p:cNvSpPr/>
          <p:nvPr/>
        </p:nvSpPr>
        <p:spPr bwMode="auto">
          <a:xfrm>
            <a:off x="11876383" y="3489416"/>
            <a:ext cx="1005840" cy="1387158"/>
          </a:xfrm>
          <a:prstGeom prst="rect">
            <a:avLst/>
          </a:prstGeom>
          <a:solidFill>
            <a:srgbClr val="FF8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t" anchorCtr="0" compatLnSpc="1">
            <a:prstTxWarp prst="textNoShape">
              <a:avLst/>
            </a:prstTxWarp>
          </a:bodyPr>
          <a:lstStyle/>
          <a:p>
            <a:pPr algn="ctr" defTabSz="1096873" fontAlgn="base">
              <a:lnSpc>
                <a:spcPct val="90000"/>
              </a:lnSpc>
              <a:spcBef>
                <a:spcPct val="0"/>
              </a:spcBef>
              <a:spcAft>
                <a:spcPct val="0"/>
              </a:spcAft>
            </a:pPr>
            <a:r>
              <a:rPr lang="en-US" sz="1920" spc="-61" dirty="0">
                <a:gradFill>
                  <a:gsLst>
                    <a:gs pos="0">
                      <a:srgbClr val="EFEFEF"/>
                    </a:gs>
                    <a:gs pos="100000">
                      <a:srgbClr val="EFEFEF"/>
                    </a:gs>
                  </a:gsLst>
                  <a:lin ang="5400000" scaled="0"/>
                </a:gradFill>
              </a:rPr>
              <a:t>VM 2</a:t>
            </a:r>
          </a:p>
          <a:p>
            <a:pPr algn="ctr" defTabSz="1096873" fontAlgn="base">
              <a:lnSpc>
                <a:spcPct val="90000"/>
              </a:lnSpc>
              <a:spcBef>
                <a:spcPct val="0"/>
              </a:spcBef>
              <a:spcAft>
                <a:spcPct val="0"/>
              </a:spcAft>
            </a:pPr>
            <a:r>
              <a:rPr lang="en-US" sz="1320" spc="-61" dirty="0">
                <a:gradFill>
                  <a:gsLst>
                    <a:gs pos="0">
                      <a:srgbClr val="EFEFEF"/>
                    </a:gs>
                    <a:gs pos="100000">
                      <a:srgbClr val="EFEFEF"/>
                    </a:gs>
                  </a:gsLst>
                  <a:lin ang="5400000" scaled="0"/>
                </a:gradFill>
              </a:rPr>
              <a:t>Customer 2</a:t>
            </a:r>
          </a:p>
        </p:txBody>
      </p:sp>
      <p:sp>
        <p:nvSpPr>
          <p:cNvPr id="83" name="Rectangle 82"/>
          <p:cNvSpPr/>
          <p:nvPr/>
        </p:nvSpPr>
        <p:spPr bwMode="auto">
          <a:xfrm>
            <a:off x="13019382" y="3489416"/>
            <a:ext cx="1005840" cy="1387158"/>
          </a:xfrm>
          <a:prstGeom prst="rect">
            <a:avLst/>
          </a:prstGeom>
          <a:solidFill>
            <a:srgbClr val="FF8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t" anchorCtr="0" compatLnSpc="1">
            <a:prstTxWarp prst="textNoShape">
              <a:avLst/>
            </a:prstTxWarp>
          </a:bodyPr>
          <a:lstStyle/>
          <a:p>
            <a:pPr algn="ctr" defTabSz="1096873" fontAlgn="base">
              <a:lnSpc>
                <a:spcPct val="90000"/>
              </a:lnSpc>
              <a:spcBef>
                <a:spcPct val="0"/>
              </a:spcBef>
              <a:spcAft>
                <a:spcPct val="0"/>
              </a:spcAft>
            </a:pPr>
            <a:r>
              <a:rPr lang="en-US" sz="1920" spc="-61" dirty="0">
                <a:gradFill>
                  <a:gsLst>
                    <a:gs pos="0">
                      <a:srgbClr val="EFEFEF"/>
                    </a:gs>
                    <a:gs pos="100000">
                      <a:srgbClr val="EFEFEF"/>
                    </a:gs>
                  </a:gsLst>
                  <a:lin ang="5400000" scaled="0"/>
                </a:gradFill>
              </a:rPr>
              <a:t>VM 3</a:t>
            </a:r>
          </a:p>
          <a:p>
            <a:pPr algn="ctr" defTabSz="1096873" fontAlgn="base">
              <a:lnSpc>
                <a:spcPct val="90000"/>
              </a:lnSpc>
              <a:spcBef>
                <a:spcPct val="0"/>
              </a:spcBef>
              <a:spcAft>
                <a:spcPct val="0"/>
              </a:spcAft>
            </a:pPr>
            <a:r>
              <a:rPr lang="en-US" sz="1320" spc="-61" dirty="0">
                <a:gradFill>
                  <a:gsLst>
                    <a:gs pos="0">
                      <a:srgbClr val="EFEFEF"/>
                    </a:gs>
                    <a:gs pos="100000">
                      <a:srgbClr val="EFEFEF"/>
                    </a:gs>
                  </a:gsLst>
                  <a:lin ang="5400000" scaled="0"/>
                </a:gradFill>
              </a:rPr>
              <a:t>Customer 2</a:t>
            </a:r>
          </a:p>
        </p:txBody>
      </p:sp>
      <p:grpSp>
        <p:nvGrpSpPr>
          <p:cNvPr id="84" name="Group 83"/>
          <p:cNvGrpSpPr/>
          <p:nvPr/>
        </p:nvGrpSpPr>
        <p:grpSpPr>
          <a:xfrm>
            <a:off x="7487266" y="4876569"/>
            <a:ext cx="6080760" cy="1771218"/>
            <a:chOff x="6513512" y="4572000"/>
            <a:chExt cx="5067300" cy="1476014"/>
          </a:xfrm>
        </p:grpSpPr>
        <p:cxnSp>
          <p:nvCxnSpPr>
            <p:cNvPr id="85" name="Straight Connector 84"/>
            <p:cNvCxnSpPr/>
            <p:nvPr/>
          </p:nvCxnSpPr>
          <p:spPr>
            <a:xfrm>
              <a:off x="6513512" y="4572000"/>
              <a:ext cx="0" cy="6096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466012" y="4572000"/>
              <a:ext cx="0" cy="6096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56612" y="4572000"/>
              <a:ext cx="0" cy="6096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675812" y="4572000"/>
              <a:ext cx="0" cy="6096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0590212" y="4572000"/>
              <a:ext cx="0" cy="6096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1580812" y="4572000"/>
              <a:ext cx="0" cy="60960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13512" y="5181600"/>
              <a:ext cx="506730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08946" y="5181600"/>
              <a:ext cx="0" cy="3810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bwMode="auto">
            <a:xfrm>
              <a:off x="7462676" y="5410200"/>
              <a:ext cx="3130872" cy="637814"/>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0" numCol="1" rtlCol="0" anchor="ctr" anchorCtr="0" compatLnSpc="1">
              <a:prstTxWarp prst="textNoShape">
                <a:avLst/>
              </a:prstTxWarp>
            </a:bodyPr>
            <a:lstStyle/>
            <a:p>
              <a:pPr algn="ctr" defTabSz="1096873" fontAlgn="base">
                <a:lnSpc>
                  <a:spcPct val="90000"/>
                </a:lnSpc>
                <a:spcBef>
                  <a:spcPct val="0"/>
                </a:spcBef>
                <a:spcAft>
                  <a:spcPct val="0"/>
                </a:spcAft>
              </a:pPr>
              <a:r>
                <a:rPr lang="en-US" sz="1920" spc="-61" dirty="0">
                  <a:solidFill>
                    <a:srgbClr val="505050"/>
                  </a:solidFill>
                </a:rPr>
                <a:t>Virtual Machine </a:t>
              </a:r>
              <a:br>
                <a:rPr lang="en-US" sz="1920" spc="-61" dirty="0">
                  <a:solidFill>
                    <a:srgbClr val="505050"/>
                  </a:solidFill>
                </a:rPr>
              </a:br>
              <a:r>
                <a:rPr lang="en-US" sz="1920" spc="-61" dirty="0">
                  <a:solidFill>
                    <a:srgbClr val="505050"/>
                  </a:solidFill>
                </a:rPr>
                <a:t>Resource Metering</a:t>
              </a:r>
            </a:p>
          </p:txBody>
        </p:sp>
      </p:grpSp>
      <p:sp>
        <p:nvSpPr>
          <p:cNvPr id="94" name="Rectangle 93"/>
          <p:cNvSpPr/>
          <p:nvPr/>
        </p:nvSpPr>
        <p:spPr bwMode="auto">
          <a:xfrm>
            <a:off x="7167223" y="4145047"/>
            <a:ext cx="182880" cy="731520"/>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sp>
        <p:nvSpPr>
          <p:cNvPr id="95" name="Rectangle 94"/>
          <p:cNvSpPr/>
          <p:nvPr/>
        </p:nvSpPr>
        <p:spPr bwMode="auto">
          <a:xfrm>
            <a:off x="8264503" y="4547383"/>
            <a:ext cx="182880" cy="329184"/>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sp>
        <p:nvSpPr>
          <p:cNvPr id="96" name="Rectangle 95"/>
          <p:cNvSpPr/>
          <p:nvPr/>
        </p:nvSpPr>
        <p:spPr bwMode="auto">
          <a:xfrm>
            <a:off x="9453223" y="4386817"/>
            <a:ext cx="182880" cy="489762"/>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sp>
        <p:nvSpPr>
          <p:cNvPr id="97" name="Rectangle 96"/>
          <p:cNvSpPr/>
          <p:nvPr/>
        </p:nvSpPr>
        <p:spPr bwMode="auto">
          <a:xfrm>
            <a:off x="10916263" y="4547383"/>
            <a:ext cx="182880" cy="329184"/>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sp>
        <p:nvSpPr>
          <p:cNvPr id="98" name="Rectangle 97"/>
          <p:cNvSpPr/>
          <p:nvPr/>
        </p:nvSpPr>
        <p:spPr bwMode="auto">
          <a:xfrm>
            <a:off x="13202263" y="4386817"/>
            <a:ext cx="182880" cy="489762"/>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sp>
        <p:nvSpPr>
          <p:cNvPr id="99" name="TextBox 98"/>
          <p:cNvSpPr txBox="1"/>
          <p:nvPr/>
        </p:nvSpPr>
        <p:spPr>
          <a:xfrm>
            <a:off x="8970542" y="6063821"/>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20</a:t>
            </a:r>
          </a:p>
        </p:txBody>
      </p:sp>
      <p:sp>
        <p:nvSpPr>
          <p:cNvPr id="100" name="TextBox 99"/>
          <p:cNvSpPr txBox="1"/>
          <p:nvPr/>
        </p:nvSpPr>
        <p:spPr>
          <a:xfrm>
            <a:off x="11695653" y="6063821"/>
            <a:ext cx="410753" cy="398892"/>
          </a:xfrm>
          <a:prstGeom prst="rect">
            <a:avLst/>
          </a:prstGeom>
          <a:noFill/>
        </p:spPr>
        <p:txBody>
          <a:bodyPr wrap="none" lIns="0" tIns="0" rIns="0" bIns="0" rtlCol="0">
            <a:spAutoFit/>
          </a:bodyPr>
          <a:lstStyle/>
          <a:p>
            <a:pPr>
              <a:lnSpc>
                <a:spcPct val="90000"/>
              </a:lnSpc>
            </a:pPr>
            <a:r>
              <a:rPr lang="en-US" sz="2880" b="1" spc="-61" dirty="0">
                <a:solidFill>
                  <a:srgbClr val="FF8000"/>
                </a:solidFill>
                <a:cs typeface="Calibri" pitchFamily="34" charset="0"/>
              </a:rPr>
              <a:t>10</a:t>
            </a:r>
          </a:p>
        </p:txBody>
      </p:sp>
      <p:sp>
        <p:nvSpPr>
          <p:cNvPr id="101" name="Rectangle 100"/>
          <p:cNvSpPr/>
          <p:nvPr/>
        </p:nvSpPr>
        <p:spPr bwMode="auto">
          <a:xfrm>
            <a:off x="12056575" y="4386817"/>
            <a:ext cx="182880" cy="489762"/>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grpSp>
        <p:nvGrpSpPr>
          <p:cNvPr id="102" name="Group 101"/>
          <p:cNvGrpSpPr/>
          <p:nvPr/>
        </p:nvGrpSpPr>
        <p:grpSpPr>
          <a:xfrm>
            <a:off x="7487263" y="2773466"/>
            <a:ext cx="2244264" cy="715962"/>
            <a:chOff x="6513512" y="2819400"/>
            <a:chExt cx="1870220" cy="596635"/>
          </a:xfrm>
        </p:grpSpPr>
        <p:cxnSp>
          <p:nvCxnSpPr>
            <p:cNvPr id="103" name="Straight Connector 102"/>
            <p:cNvCxnSpPr/>
            <p:nvPr/>
          </p:nvCxnSpPr>
          <p:spPr>
            <a:xfrm flipV="1">
              <a:off x="6513512" y="3124200"/>
              <a:ext cx="0" cy="29183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466012" y="3124200"/>
              <a:ext cx="0" cy="29183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8380412" y="3124200"/>
              <a:ext cx="0" cy="29183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513512" y="3124200"/>
              <a:ext cx="187022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467565" y="2819400"/>
              <a:ext cx="0" cy="3048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1190586" y="2773466"/>
            <a:ext cx="2377440" cy="715962"/>
            <a:chOff x="9599612" y="2819400"/>
            <a:chExt cx="1981200" cy="596635"/>
          </a:xfrm>
        </p:grpSpPr>
        <p:cxnSp>
          <p:nvCxnSpPr>
            <p:cNvPr id="109" name="Straight Connector 108"/>
            <p:cNvCxnSpPr/>
            <p:nvPr/>
          </p:nvCxnSpPr>
          <p:spPr>
            <a:xfrm flipV="1">
              <a:off x="9599612" y="3124200"/>
              <a:ext cx="0" cy="29183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0590212" y="3124200"/>
              <a:ext cx="0" cy="29183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11580812" y="3124200"/>
              <a:ext cx="0" cy="29183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599612" y="3124200"/>
              <a:ext cx="198120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0666412" y="2819400"/>
              <a:ext cx="0" cy="30480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8626790" y="1218964"/>
            <a:ext cx="3843953" cy="1371604"/>
            <a:chOff x="7463118" y="1523998"/>
            <a:chExt cx="3203294" cy="1143002"/>
          </a:xfrm>
        </p:grpSpPr>
        <p:cxnSp>
          <p:nvCxnSpPr>
            <p:cNvPr id="115" name="Straight Connector 114"/>
            <p:cNvCxnSpPr/>
            <p:nvPr/>
          </p:nvCxnSpPr>
          <p:spPr>
            <a:xfrm flipV="1">
              <a:off x="7463118" y="2322421"/>
              <a:ext cx="0" cy="344579"/>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0666412" y="2322421"/>
              <a:ext cx="0" cy="344579"/>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9008946" y="1523998"/>
              <a:ext cx="0" cy="798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8630267" y="1380842"/>
            <a:ext cx="3840480" cy="796249"/>
            <a:chOff x="7466012" y="1658880"/>
            <a:chExt cx="3200400" cy="663541"/>
          </a:xfrm>
        </p:grpSpPr>
        <p:cxnSp>
          <p:nvCxnSpPr>
            <p:cNvPr id="119" name="Straight Connector 118"/>
            <p:cNvCxnSpPr/>
            <p:nvPr/>
          </p:nvCxnSpPr>
          <p:spPr>
            <a:xfrm>
              <a:off x="7466012" y="2322421"/>
              <a:ext cx="320040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bwMode="auto">
            <a:xfrm>
              <a:off x="7568379" y="1658880"/>
              <a:ext cx="2945633" cy="591260"/>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32918" numCol="1" rtlCol="0" anchor="ctr" anchorCtr="0" compatLnSpc="1">
              <a:prstTxWarp prst="textNoShape">
                <a:avLst/>
              </a:prstTxWarp>
            </a:bodyPr>
            <a:lstStyle/>
            <a:p>
              <a:pPr algn="ctr" defTabSz="1096873" fontAlgn="base">
                <a:lnSpc>
                  <a:spcPct val="90000"/>
                </a:lnSpc>
                <a:spcBef>
                  <a:spcPct val="0"/>
                </a:spcBef>
                <a:spcAft>
                  <a:spcPct val="0"/>
                </a:spcAft>
              </a:pPr>
              <a:r>
                <a:rPr lang="en-US" sz="1920" spc="-61" dirty="0">
                  <a:solidFill>
                    <a:srgbClr val="505050"/>
                  </a:solidFill>
                </a:rPr>
                <a:t>Resource Pool Internet </a:t>
              </a:r>
              <a:br>
                <a:rPr lang="en-US" sz="1920" spc="-61" dirty="0">
                  <a:solidFill>
                    <a:srgbClr val="505050"/>
                  </a:solidFill>
                </a:rPr>
              </a:br>
              <a:r>
                <a:rPr lang="en-US" sz="1920" spc="-61" dirty="0">
                  <a:solidFill>
                    <a:srgbClr val="505050"/>
                  </a:solidFill>
                </a:rPr>
                <a:t>Resource Metering</a:t>
              </a:r>
            </a:p>
          </p:txBody>
        </p:sp>
      </p:grpSp>
      <p:sp>
        <p:nvSpPr>
          <p:cNvPr id="121" name="TextBox 120"/>
          <p:cNvSpPr txBox="1"/>
          <p:nvPr/>
        </p:nvSpPr>
        <p:spPr>
          <a:xfrm>
            <a:off x="8893941" y="1534583"/>
            <a:ext cx="359457" cy="398892"/>
          </a:xfrm>
          <a:prstGeom prst="rect">
            <a:avLst/>
          </a:prstGeom>
          <a:noFill/>
        </p:spPr>
        <p:txBody>
          <a:bodyPr wrap="none" lIns="0" tIns="0" rIns="0" bIns="0" rtlCol="0">
            <a:spAutoFit/>
          </a:bodyPr>
          <a:lstStyle/>
          <a:p>
            <a:pPr>
              <a:lnSpc>
                <a:spcPct val="90000"/>
              </a:lnSpc>
            </a:pPr>
            <a:r>
              <a:rPr lang="en-US" sz="2880" b="1" spc="-61" dirty="0">
                <a:solidFill>
                  <a:srgbClr val="00188F"/>
                </a:solidFill>
                <a:latin typeface="Calibri" pitchFamily="34" charset="0"/>
                <a:cs typeface="Calibri" pitchFamily="34" charset="0"/>
              </a:rPr>
              <a:t>10</a:t>
            </a:r>
          </a:p>
        </p:txBody>
      </p:sp>
      <p:sp>
        <p:nvSpPr>
          <p:cNvPr id="122" name="TextBox 121"/>
          <p:cNvSpPr txBox="1"/>
          <p:nvPr/>
        </p:nvSpPr>
        <p:spPr>
          <a:xfrm>
            <a:off x="12012295" y="1530889"/>
            <a:ext cx="205377"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5</a:t>
            </a:r>
          </a:p>
        </p:txBody>
      </p:sp>
      <p:sp>
        <p:nvSpPr>
          <p:cNvPr id="123" name="TextBox 122"/>
          <p:cNvSpPr txBox="1"/>
          <p:nvPr/>
        </p:nvSpPr>
        <p:spPr>
          <a:xfrm>
            <a:off x="8970542" y="6063821"/>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30</a:t>
            </a:r>
          </a:p>
        </p:txBody>
      </p:sp>
      <p:sp>
        <p:nvSpPr>
          <p:cNvPr id="124" name="TextBox 123"/>
          <p:cNvSpPr txBox="1"/>
          <p:nvPr/>
        </p:nvSpPr>
        <p:spPr>
          <a:xfrm>
            <a:off x="8970542" y="6063821"/>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45</a:t>
            </a:r>
          </a:p>
        </p:txBody>
      </p:sp>
      <p:sp>
        <p:nvSpPr>
          <p:cNvPr id="125" name="TextBox 124"/>
          <p:cNvSpPr txBox="1"/>
          <p:nvPr/>
        </p:nvSpPr>
        <p:spPr>
          <a:xfrm>
            <a:off x="11695653" y="6063821"/>
            <a:ext cx="410753" cy="398892"/>
          </a:xfrm>
          <a:prstGeom prst="rect">
            <a:avLst/>
          </a:prstGeom>
          <a:noFill/>
        </p:spPr>
        <p:txBody>
          <a:bodyPr wrap="none" lIns="0" tIns="0" rIns="0" bIns="0" rtlCol="0">
            <a:spAutoFit/>
          </a:bodyPr>
          <a:lstStyle/>
          <a:p>
            <a:pPr>
              <a:lnSpc>
                <a:spcPct val="90000"/>
              </a:lnSpc>
            </a:pPr>
            <a:r>
              <a:rPr lang="en-US" sz="2880" b="1" spc="-61" dirty="0">
                <a:solidFill>
                  <a:srgbClr val="FF8000"/>
                </a:solidFill>
                <a:cs typeface="Calibri" pitchFamily="34" charset="0"/>
              </a:rPr>
              <a:t>25</a:t>
            </a:r>
          </a:p>
        </p:txBody>
      </p:sp>
      <p:sp>
        <p:nvSpPr>
          <p:cNvPr id="126" name="TextBox 125"/>
          <p:cNvSpPr txBox="1"/>
          <p:nvPr/>
        </p:nvSpPr>
        <p:spPr>
          <a:xfrm>
            <a:off x="11695653" y="6063821"/>
            <a:ext cx="410753" cy="398892"/>
          </a:xfrm>
          <a:prstGeom prst="rect">
            <a:avLst/>
          </a:prstGeom>
          <a:noFill/>
        </p:spPr>
        <p:txBody>
          <a:bodyPr wrap="none" lIns="0" tIns="0" rIns="0" bIns="0" rtlCol="0">
            <a:spAutoFit/>
          </a:bodyPr>
          <a:lstStyle/>
          <a:p>
            <a:pPr>
              <a:lnSpc>
                <a:spcPct val="90000"/>
              </a:lnSpc>
            </a:pPr>
            <a:r>
              <a:rPr lang="en-US" sz="2880" b="1" spc="-61" dirty="0">
                <a:solidFill>
                  <a:srgbClr val="FF8000"/>
                </a:solidFill>
                <a:cs typeface="Calibri" pitchFamily="34" charset="0"/>
              </a:rPr>
              <a:t>40</a:t>
            </a:r>
          </a:p>
        </p:txBody>
      </p:sp>
      <p:sp>
        <p:nvSpPr>
          <p:cNvPr id="127" name="Blue Dot"/>
          <p:cNvSpPr/>
          <p:nvPr/>
        </p:nvSpPr>
        <p:spPr bwMode="auto">
          <a:xfrm>
            <a:off x="8437857" y="2499311"/>
            <a:ext cx="365641" cy="36564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sp>
        <p:nvSpPr>
          <p:cNvPr id="128" name="Orange Dot"/>
          <p:cNvSpPr/>
          <p:nvPr/>
        </p:nvSpPr>
        <p:spPr bwMode="auto">
          <a:xfrm>
            <a:off x="12239467" y="2472715"/>
            <a:ext cx="365641" cy="365640"/>
          </a:xfrm>
          <a:prstGeom prst="ellipse">
            <a:avLst/>
          </a:prstGeom>
          <a:solidFill>
            <a:srgbClr val="FF8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18" tIns="54859" rIns="109718" bIns="54859" numCol="1" rtlCol="0" anchor="ctr" anchorCtr="0" compatLnSpc="1">
            <a:prstTxWarp prst="textNoShape">
              <a:avLst/>
            </a:prstTxWarp>
          </a:bodyPr>
          <a:lstStyle/>
          <a:p>
            <a:pPr algn="ctr" defTabSz="1096873" fontAlgn="base">
              <a:lnSpc>
                <a:spcPct val="90000"/>
              </a:lnSpc>
              <a:spcBef>
                <a:spcPct val="0"/>
              </a:spcBef>
              <a:spcAft>
                <a:spcPct val="0"/>
              </a:spcAft>
            </a:pPr>
            <a:endParaRPr lang="en-US" sz="2400" spc="-61" dirty="0">
              <a:gradFill>
                <a:gsLst>
                  <a:gs pos="0">
                    <a:srgbClr val="EFEFEF"/>
                  </a:gs>
                  <a:gs pos="100000">
                    <a:srgbClr val="EFEFEF"/>
                  </a:gs>
                </a:gsLst>
                <a:lin ang="5400000" scaled="0"/>
              </a:gradFill>
            </a:endParaRPr>
          </a:p>
        </p:txBody>
      </p:sp>
      <p:grpSp>
        <p:nvGrpSpPr>
          <p:cNvPr id="129" name="Group 128"/>
          <p:cNvGrpSpPr/>
          <p:nvPr/>
        </p:nvGrpSpPr>
        <p:grpSpPr>
          <a:xfrm>
            <a:off x="12086980" y="2475437"/>
            <a:ext cx="1784436" cy="562782"/>
            <a:chOff x="10346578" y="2571043"/>
            <a:chExt cx="1487030" cy="468985"/>
          </a:xfrm>
        </p:grpSpPr>
        <p:pic>
          <p:nvPicPr>
            <p:cNvPr id="13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346578" y="2571043"/>
              <a:ext cx="625597" cy="46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TextBox 130"/>
            <p:cNvSpPr txBox="1"/>
            <p:nvPr/>
          </p:nvSpPr>
          <p:spPr>
            <a:xfrm>
              <a:off x="11042366" y="2633827"/>
              <a:ext cx="791242" cy="406201"/>
            </a:xfrm>
            <a:prstGeom prst="rect">
              <a:avLst/>
            </a:prstGeom>
            <a:noFill/>
          </p:spPr>
          <p:txBody>
            <a:bodyPr wrap="none" lIns="0" tIns="0" rIns="0" bIns="0" rtlCol="0">
              <a:spAutoFit/>
            </a:bodyPr>
            <a:lstStyle/>
            <a:p>
              <a:pPr>
                <a:lnSpc>
                  <a:spcPct val="80000"/>
                </a:lnSpc>
              </a:pPr>
              <a:r>
                <a:rPr lang="en-US" sz="1320" spc="-61" dirty="0">
                  <a:solidFill>
                    <a:srgbClr val="FF8C00"/>
                  </a:solidFill>
                </a:rPr>
                <a:t>Resource Pool</a:t>
              </a:r>
            </a:p>
            <a:p>
              <a:pPr>
                <a:lnSpc>
                  <a:spcPct val="80000"/>
                </a:lnSpc>
              </a:pPr>
              <a:r>
                <a:rPr lang="en-US" sz="1320" spc="-61" dirty="0">
                  <a:solidFill>
                    <a:srgbClr val="FF8C00"/>
                  </a:solidFill>
                </a:rPr>
                <a:t>Internet</a:t>
              </a:r>
            </a:p>
            <a:p>
              <a:pPr>
                <a:lnSpc>
                  <a:spcPct val="80000"/>
                </a:lnSpc>
              </a:pPr>
              <a:r>
                <a:rPr lang="en-US" sz="1320" spc="-61" dirty="0">
                  <a:solidFill>
                    <a:srgbClr val="FF8C00"/>
                  </a:solidFill>
                </a:rPr>
                <a:t>Customer 2</a:t>
              </a:r>
            </a:p>
          </p:txBody>
        </p:sp>
      </p:grpSp>
      <p:sp>
        <p:nvSpPr>
          <p:cNvPr id="132" name="TextBox 131"/>
          <p:cNvSpPr txBox="1"/>
          <p:nvPr/>
        </p:nvSpPr>
        <p:spPr>
          <a:xfrm>
            <a:off x="8868934" y="1534583"/>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30</a:t>
            </a:r>
          </a:p>
        </p:txBody>
      </p:sp>
      <p:sp>
        <p:nvSpPr>
          <p:cNvPr id="133" name="TextBox 132"/>
          <p:cNvSpPr txBox="1"/>
          <p:nvPr/>
        </p:nvSpPr>
        <p:spPr>
          <a:xfrm>
            <a:off x="11808098" y="1530889"/>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55</a:t>
            </a:r>
          </a:p>
        </p:txBody>
      </p:sp>
      <p:grpSp>
        <p:nvGrpSpPr>
          <p:cNvPr id="134" name="Group 133"/>
          <p:cNvGrpSpPr/>
          <p:nvPr/>
        </p:nvGrpSpPr>
        <p:grpSpPr>
          <a:xfrm>
            <a:off x="8245307" y="2448727"/>
            <a:ext cx="2031218" cy="694656"/>
            <a:chOff x="7145215" y="2548800"/>
            <a:chExt cx="1692682" cy="578880"/>
          </a:xfrm>
        </p:grpSpPr>
        <p:sp>
          <p:nvSpPr>
            <p:cNvPr id="135" name="TextBox 134"/>
            <p:cNvSpPr txBox="1"/>
            <p:nvPr/>
          </p:nvSpPr>
          <p:spPr>
            <a:xfrm>
              <a:off x="7455626" y="2548800"/>
              <a:ext cx="1382271" cy="578880"/>
            </a:xfrm>
            <a:prstGeom prst="rect">
              <a:avLst/>
            </a:prstGeom>
            <a:noFill/>
          </p:spPr>
          <p:txBody>
            <a:bodyPr wrap="square" lIns="438912" tIns="0" rIns="109728" bIns="0" rtlCol="0" anchor="ctr">
              <a:noAutofit/>
            </a:bodyPr>
            <a:lstStyle/>
            <a:p>
              <a:pPr>
                <a:lnSpc>
                  <a:spcPct val="80000"/>
                </a:lnSpc>
              </a:pPr>
              <a:r>
                <a:rPr lang="en-US" sz="1320" spc="-61" dirty="0">
                  <a:solidFill>
                    <a:srgbClr val="00188F"/>
                  </a:solidFill>
                </a:rPr>
                <a:t>Resource Pool</a:t>
              </a:r>
            </a:p>
            <a:p>
              <a:pPr>
                <a:lnSpc>
                  <a:spcPct val="80000"/>
                </a:lnSpc>
              </a:pPr>
              <a:r>
                <a:rPr lang="en-US" sz="1320" spc="-61" dirty="0">
                  <a:solidFill>
                    <a:srgbClr val="00188F"/>
                  </a:solidFill>
                </a:rPr>
                <a:t>Internet</a:t>
              </a:r>
            </a:p>
            <a:p>
              <a:pPr>
                <a:lnSpc>
                  <a:spcPct val="80000"/>
                </a:lnSpc>
              </a:pPr>
              <a:r>
                <a:rPr lang="en-US" sz="1320" spc="-61" dirty="0">
                  <a:solidFill>
                    <a:srgbClr val="00188F"/>
                  </a:solidFill>
                </a:rPr>
                <a:t>Customer 1</a:t>
              </a:r>
            </a:p>
          </p:txBody>
        </p:sp>
        <p:pic>
          <p:nvPicPr>
            <p:cNvPr id="136"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145215" y="2575523"/>
              <a:ext cx="625597" cy="46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7" name="Blue Zero Bottom"/>
          <p:cNvSpPr txBox="1"/>
          <p:nvPr/>
        </p:nvSpPr>
        <p:spPr>
          <a:xfrm>
            <a:off x="9073322" y="6063821"/>
            <a:ext cx="205377"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0</a:t>
            </a:r>
          </a:p>
        </p:txBody>
      </p:sp>
      <p:sp>
        <p:nvSpPr>
          <p:cNvPr id="138" name="Blue Zero Top"/>
          <p:cNvSpPr txBox="1"/>
          <p:nvPr/>
        </p:nvSpPr>
        <p:spPr>
          <a:xfrm>
            <a:off x="8970885" y="1534583"/>
            <a:ext cx="205377"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0</a:t>
            </a:r>
          </a:p>
        </p:txBody>
      </p:sp>
      <p:sp>
        <p:nvSpPr>
          <p:cNvPr id="139" name="Orange Zero Top"/>
          <p:cNvSpPr txBox="1"/>
          <p:nvPr/>
        </p:nvSpPr>
        <p:spPr>
          <a:xfrm>
            <a:off x="11910878" y="1538277"/>
            <a:ext cx="205377"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0</a:t>
            </a:r>
          </a:p>
        </p:txBody>
      </p:sp>
      <p:sp>
        <p:nvSpPr>
          <p:cNvPr id="140" name="Orange Zero Bottom"/>
          <p:cNvSpPr txBox="1"/>
          <p:nvPr/>
        </p:nvSpPr>
        <p:spPr>
          <a:xfrm>
            <a:off x="11798433" y="6071207"/>
            <a:ext cx="205377"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0</a:t>
            </a:r>
          </a:p>
        </p:txBody>
      </p:sp>
      <p:sp>
        <p:nvSpPr>
          <p:cNvPr id="141" name="TextBox 140"/>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10</a:t>
            </a:r>
          </a:p>
        </p:txBody>
      </p:sp>
      <p:sp>
        <p:nvSpPr>
          <p:cNvPr id="142" name="TextBox 141"/>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15</a:t>
            </a:r>
          </a:p>
        </p:txBody>
      </p:sp>
      <p:sp>
        <p:nvSpPr>
          <p:cNvPr id="143" name="TextBox 142"/>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20</a:t>
            </a:r>
          </a:p>
        </p:txBody>
      </p:sp>
      <p:sp>
        <p:nvSpPr>
          <p:cNvPr id="144" name="TextBox 143"/>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25</a:t>
            </a:r>
          </a:p>
        </p:txBody>
      </p:sp>
      <p:sp>
        <p:nvSpPr>
          <p:cNvPr id="145" name="TextBox 144"/>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30</a:t>
            </a:r>
          </a:p>
        </p:txBody>
      </p:sp>
      <p:sp>
        <p:nvSpPr>
          <p:cNvPr id="146" name="TextBox 145"/>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35</a:t>
            </a:r>
          </a:p>
        </p:txBody>
      </p:sp>
      <p:sp>
        <p:nvSpPr>
          <p:cNvPr id="147" name="TextBox 146"/>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40</a:t>
            </a:r>
          </a:p>
        </p:txBody>
      </p:sp>
      <p:sp>
        <p:nvSpPr>
          <p:cNvPr id="148" name="TextBox 147"/>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45</a:t>
            </a:r>
          </a:p>
        </p:txBody>
      </p:sp>
      <p:sp>
        <p:nvSpPr>
          <p:cNvPr id="149" name="TextBox 148"/>
          <p:cNvSpPr txBox="1"/>
          <p:nvPr/>
        </p:nvSpPr>
        <p:spPr>
          <a:xfrm>
            <a:off x="11830276" y="1530892"/>
            <a:ext cx="410753" cy="398892"/>
          </a:xfrm>
          <a:prstGeom prst="rect">
            <a:avLst/>
          </a:prstGeom>
          <a:noFill/>
        </p:spPr>
        <p:txBody>
          <a:bodyPr wrap="none" lIns="0" tIns="0" rIns="0" bIns="0" rtlCol="0">
            <a:spAutoFit/>
          </a:bodyPr>
          <a:lstStyle/>
          <a:p>
            <a:pPr>
              <a:lnSpc>
                <a:spcPct val="90000"/>
              </a:lnSpc>
            </a:pPr>
            <a:r>
              <a:rPr lang="en-US" sz="2880" b="1" spc="-61" dirty="0">
                <a:solidFill>
                  <a:srgbClr val="FF8C00"/>
                </a:solidFill>
                <a:cs typeface="Calibri" pitchFamily="34" charset="0"/>
              </a:rPr>
              <a:t>50</a:t>
            </a:r>
          </a:p>
        </p:txBody>
      </p:sp>
      <p:sp>
        <p:nvSpPr>
          <p:cNvPr id="150" name="TextBox 149"/>
          <p:cNvSpPr txBox="1"/>
          <p:nvPr/>
        </p:nvSpPr>
        <p:spPr>
          <a:xfrm>
            <a:off x="8970542" y="1530889"/>
            <a:ext cx="205377"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5</a:t>
            </a:r>
          </a:p>
        </p:txBody>
      </p:sp>
      <p:sp>
        <p:nvSpPr>
          <p:cNvPr id="151" name="TextBox 150"/>
          <p:cNvSpPr txBox="1"/>
          <p:nvPr/>
        </p:nvSpPr>
        <p:spPr>
          <a:xfrm>
            <a:off x="8868246" y="1530889"/>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15</a:t>
            </a:r>
          </a:p>
        </p:txBody>
      </p:sp>
      <p:sp>
        <p:nvSpPr>
          <p:cNvPr id="152" name="TextBox 151"/>
          <p:cNvSpPr txBox="1"/>
          <p:nvPr/>
        </p:nvSpPr>
        <p:spPr>
          <a:xfrm>
            <a:off x="8868246" y="1530889"/>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20</a:t>
            </a:r>
          </a:p>
        </p:txBody>
      </p:sp>
      <p:sp>
        <p:nvSpPr>
          <p:cNvPr id="153" name="TextBox 152"/>
          <p:cNvSpPr txBox="1"/>
          <p:nvPr/>
        </p:nvSpPr>
        <p:spPr>
          <a:xfrm>
            <a:off x="8868246" y="1530889"/>
            <a:ext cx="410753" cy="398892"/>
          </a:xfrm>
          <a:prstGeom prst="rect">
            <a:avLst/>
          </a:prstGeom>
          <a:noFill/>
        </p:spPr>
        <p:txBody>
          <a:bodyPr wrap="none" lIns="0" tIns="0" rIns="0" bIns="0" rtlCol="0">
            <a:spAutoFit/>
          </a:bodyPr>
          <a:lstStyle/>
          <a:p>
            <a:pPr>
              <a:lnSpc>
                <a:spcPct val="90000"/>
              </a:lnSpc>
            </a:pPr>
            <a:r>
              <a:rPr lang="en-US" sz="2880" b="1" spc="-61" dirty="0">
                <a:solidFill>
                  <a:srgbClr val="00188F"/>
                </a:solidFill>
                <a:cs typeface="Calibri" pitchFamily="34" charset="0"/>
              </a:rPr>
              <a:t>25</a:t>
            </a:r>
          </a:p>
        </p:txBody>
      </p:sp>
    </p:spTree>
    <p:extLst>
      <p:ext uri="{BB962C8B-B14F-4D97-AF65-F5344CB8AC3E}">
        <p14:creationId xmlns:p14="http://schemas.microsoft.com/office/powerpoint/2010/main" val="94474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37"/>
                                        </p:tgtEl>
                                      </p:cBhvr>
                                    </p:animEffect>
                                    <p:set>
                                      <p:cBhvr>
                                        <p:cTn id="11" dur="1" fill="hold">
                                          <p:stCondLst>
                                            <p:cond delay="499"/>
                                          </p:stCondLst>
                                        </p:cTn>
                                        <p:tgtEl>
                                          <p:spTgt spid="137"/>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down)">
                                      <p:cBhvr>
                                        <p:cTn id="19" dur="500"/>
                                        <p:tgtEl>
                                          <p:spTgt spid="95"/>
                                        </p:tgtEl>
                                      </p:cBhvr>
                                    </p:animEffect>
                                  </p:childTnLst>
                                </p:cTn>
                              </p:par>
                            </p:childTnLst>
                          </p:cTn>
                        </p:par>
                        <p:par>
                          <p:cTn id="20" fill="hold">
                            <p:stCondLst>
                              <p:cond delay="2000"/>
                            </p:stCondLst>
                            <p:childTnLst>
                              <p:par>
                                <p:cTn id="21" presetID="10" presetClass="exit" presetSubtype="0" fill="hold" grpId="1" nodeType="afterEffect">
                                  <p:stCondLst>
                                    <p:cond delay="0"/>
                                  </p:stCondLst>
                                  <p:childTnLst>
                                    <p:animEffect transition="out" filter="fade">
                                      <p:cBhvr>
                                        <p:cTn id="22" dur="500"/>
                                        <p:tgtEl>
                                          <p:spTgt spid="99"/>
                                        </p:tgtEl>
                                      </p:cBhvr>
                                    </p:animEffect>
                                    <p:set>
                                      <p:cBhvr>
                                        <p:cTn id="23" dur="1" fill="hold">
                                          <p:stCondLst>
                                            <p:cond delay="499"/>
                                          </p:stCondLst>
                                        </p:cTn>
                                        <p:tgtEl>
                                          <p:spTgt spid="9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fade">
                                      <p:cBhvr>
                                        <p:cTn id="26" dur="500"/>
                                        <p:tgtEl>
                                          <p:spTgt spid="123"/>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down)">
                                      <p:cBhvr>
                                        <p:cTn id="30" dur="500"/>
                                        <p:tgtEl>
                                          <p:spTgt spid="97"/>
                                        </p:tgtEl>
                                      </p:cBhvr>
                                    </p:animEffect>
                                  </p:childTnLst>
                                </p:cTn>
                              </p:par>
                            </p:childTnLst>
                          </p:cTn>
                        </p:par>
                        <p:par>
                          <p:cTn id="31" fill="hold">
                            <p:stCondLst>
                              <p:cond delay="3000"/>
                            </p:stCondLst>
                            <p:childTnLst>
                              <p:par>
                                <p:cTn id="32" presetID="10" presetClass="exit" presetSubtype="0" fill="hold" grpId="0" nodeType="afterEffect">
                                  <p:stCondLst>
                                    <p:cond delay="0"/>
                                  </p:stCondLst>
                                  <p:childTnLst>
                                    <p:animEffect transition="out" filter="fade">
                                      <p:cBhvr>
                                        <p:cTn id="33" dur="500"/>
                                        <p:tgtEl>
                                          <p:spTgt spid="140"/>
                                        </p:tgtEl>
                                      </p:cBhvr>
                                    </p:animEffect>
                                    <p:set>
                                      <p:cBhvr>
                                        <p:cTn id="34" dur="1" fill="hold">
                                          <p:stCondLst>
                                            <p:cond delay="499"/>
                                          </p:stCondLst>
                                        </p:cTn>
                                        <p:tgtEl>
                                          <p:spTgt spid="14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down)">
                                      <p:cBhvr>
                                        <p:cTn id="40" dur="500"/>
                                        <p:tgtEl>
                                          <p:spTgt spid="96"/>
                                        </p:tgtEl>
                                      </p:cBhvr>
                                    </p:animEffect>
                                  </p:childTnLst>
                                </p:cTn>
                              </p:par>
                            </p:childTnLst>
                          </p:cTn>
                        </p:par>
                        <p:par>
                          <p:cTn id="41" fill="hold">
                            <p:stCondLst>
                              <p:cond delay="4000"/>
                            </p:stCondLst>
                            <p:childTnLst>
                              <p:par>
                                <p:cTn id="42" presetID="10" presetClass="exit" presetSubtype="0" fill="hold" grpId="1" nodeType="afterEffect">
                                  <p:stCondLst>
                                    <p:cond delay="0"/>
                                  </p:stCondLst>
                                  <p:childTnLst>
                                    <p:animEffect transition="out" filter="fade">
                                      <p:cBhvr>
                                        <p:cTn id="43" dur="500"/>
                                        <p:tgtEl>
                                          <p:spTgt spid="123"/>
                                        </p:tgtEl>
                                      </p:cBhvr>
                                    </p:animEffect>
                                    <p:set>
                                      <p:cBhvr>
                                        <p:cTn id="44" dur="1" fill="hold">
                                          <p:stCondLst>
                                            <p:cond delay="499"/>
                                          </p:stCondLst>
                                        </p:cTn>
                                        <p:tgtEl>
                                          <p:spTgt spid="12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500"/>
                                        <p:tgtEl>
                                          <p:spTgt spid="124"/>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wipe(down)">
                                      <p:cBhvr>
                                        <p:cTn id="51" dur="500"/>
                                        <p:tgtEl>
                                          <p:spTgt spid="101"/>
                                        </p:tgtEl>
                                      </p:cBhvr>
                                    </p:animEffect>
                                  </p:childTnLst>
                                </p:cTn>
                              </p:par>
                            </p:childTnLst>
                          </p:cTn>
                        </p:par>
                        <p:par>
                          <p:cTn id="52" fill="hold">
                            <p:stCondLst>
                              <p:cond delay="5000"/>
                            </p:stCondLst>
                            <p:childTnLst>
                              <p:par>
                                <p:cTn id="53" presetID="10" presetClass="exit" presetSubtype="0" fill="hold" grpId="1" nodeType="afterEffect">
                                  <p:stCondLst>
                                    <p:cond delay="0"/>
                                  </p:stCondLst>
                                  <p:childTnLst>
                                    <p:animEffect transition="out" filter="fade">
                                      <p:cBhvr>
                                        <p:cTn id="54" dur="500"/>
                                        <p:tgtEl>
                                          <p:spTgt spid="100"/>
                                        </p:tgtEl>
                                      </p:cBhvr>
                                    </p:animEffect>
                                    <p:set>
                                      <p:cBhvr>
                                        <p:cTn id="55" dur="1" fill="hold">
                                          <p:stCondLst>
                                            <p:cond delay="499"/>
                                          </p:stCondLst>
                                        </p:cTn>
                                        <p:tgtEl>
                                          <p:spTgt spid="10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25"/>
                                        </p:tgtEl>
                                        <p:attrNameLst>
                                          <p:attrName>style.visibility</p:attrName>
                                        </p:attrNameLst>
                                      </p:cBhvr>
                                      <p:to>
                                        <p:strVal val="visible"/>
                                      </p:to>
                                    </p:set>
                                    <p:animEffect transition="in" filter="fade">
                                      <p:cBhvr>
                                        <p:cTn id="58" dur="500"/>
                                        <p:tgtEl>
                                          <p:spTgt spid="125"/>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down)">
                                      <p:cBhvr>
                                        <p:cTn id="62" dur="500"/>
                                        <p:tgtEl>
                                          <p:spTgt spid="98"/>
                                        </p:tgtEl>
                                      </p:cBhvr>
                                    </p:animEffect>
                                  </p:childTnLst>
                                </p:cTn>
                              </p:par>
                            </p:childTnLst>
                          </p:cTn>
                        </p:par>
                        <p:par>
                          <p:cTn id="63" fill="hold">
                            <p:stCondLst>
                              <p:cond delay="6000"/>
                            </p:stCondLst>
                            <p:childTnLst>
                              <p:par>
                                <p:cTn id="64" presetID="10" presetClass="exit" presetSubtype="0" fill="hold" grpId="1" nodeType="afterEffect">
                                  <p:stCondLst>
                                    <p:cond delay="0"/>
                                  </p:stCondLst>
                                  <p:childTnLst>
                                    <p:animEffect transition="out" filter="fade">
                                      <p:cBhvr>
                                        <p:cTn id="65" dur="500"/>
                                        <p:tgtEl>
                                          <p:spTgt spid="125"/>
                                        </p:tgtEl>
                                      </p:cBhvr>
                                    </p:animEffect>
                                    <p:set>
                                      <p:cBhvr>
                                        <p:cTn id="66" dur="1" fill="hold">
                                          <p:stCondLst>
                                            <p:cond delay="499"/>
                                          </p:stCondLst>
                                        </p:cTn>
                                        <p:tgtEl>
                                          <p:spTgt spid="125"/>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500"/>
                                        <p:tgtEl>
                                          <p:spTgt spid="126"/>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repeatCount="2000" accel="50000" decel="50000" fill="hold" grpId="0" nodeType="clickEffect">
                                  <p:stCondLst>
                                    <p:cond delay="0"/>
                                  </p:stCondLst>
                                  <p:childTnLst>
                                    <p:animMotion origin="layout" path="M -3.72166E-6 -4.81481E-6 C -0.00039 -0.00185 -0.00117 -0.0037 -0.00117 -0.00578 C -0.00117 -0.01944 -0.00065 -0.03333 -3.72166E-6 -0.04699 C 0.00026 -0.05162 0.00143 -0.05625 0.00443 -0.05694 C 0.01069 -0.05856 0.01694 -0.0581 0.0232 -0.05879 C 0.05512 -0.0655 0.08666 -0.0618 0.11806 -0.053 C 0.12132 -0.05092 0.12471 -0.04907 0.12797 -0.04699 C 0.13266 -0.07199 0.12666 -0.0956 0.12249 -0.11967 C 0.12288 -0.13263 0.12301 -0.14583 0.12353 -0.15879 C 0.12393 -0.16921 0.12575 -0.17777 0.12575 -0.18819 " pathEditMode="relative" ptsTypes="fffffffffA">
                                      <p:cBhvr>
                                        <p:cTn id="73" dur="1000" fill="hold"/>
                                        <p:tgtEl>
                                          <p:spTgt spid="127"/>
                                        </p:tgtEl>
                                        <p:attrNameLst>
                                          <p:attrName>ppt_x</p:attrName>
                                          <p:attrName>ppt_y</p:attrName>
                                        </p:attrNameLst>
                                      </p:cBhvr>
                                    </p:animMotion>
                                  </p:childTnLst>
                                </p:cTn>
                              </p:par>
                              <p:par>
                                <p:cTn id="74" presetID="10" presetClass="exit" presetSubtype="0" fill="hold" grpId="0" nodeType="withEffect">
                                  <p:stCondLst>
                                    <p:cond delay="250"/>
                                  </p:stCondLst>
                                  <p:childTnLst>
                                    <p:animEffect transition="out" filter="fade">
                                      <p:cBhvr>
                                        <p:cTn id="75" dur="500"/>
                                        <p:tgtEl>
                                          <p:spTgt spid="138"/>
                                        </p:tgtEl>
                                      </p:cBhvr>
                                    </p:animEffect>
                                    <p:set>
                                      <p:cBhvr>
                                        <p:cTn id="76" dur="1" fill="hold">
                                          <p:stCondLst>
                                            <p:cond delay="499"/>
                                          </p:stCondLst>
                                        </p:cTn>
                                        <p:tgtEl>
                                          <p:spTgt spid="138"/>
                                        </p:tgtEl>
                                        <p:attrNameLst>
                                          <p:attrName>style.visibility</p:attrName>
                                        </p:attrNameLst>
                                      </p:cBhvr>
                                      <p:to>
                                        <p:strVal val="hidden"/>
                                      </p:to>
                                    </p:set>
                                  </p:childTnLst>
                                </p:cTn>
                              </p:par>
                              <p:par>
                                <p:cTn id="77" presetID="10" presetClass="entr" presetSubtype="0" fill="hold" grpId="0" nodeType="withEffect">
                                  <p:stCondLst>
                                    <p:cond delay="500"/>
                                  </p:stCondLst>
                                  <p:childTnLst>
                                    <p:set>
                                      <p:cBhvr>
                                        <p:cTn id="78" dur="1" fill="hold">
                                          <p:stCondLst>
                                            <p:cond delay="0"/>
                                          </p:stCondLst>
                                        </p:cTn>
                                        <p:tgtEl>
                                          <p:spTgt spid="150"/>
                                        </p:tgtEl>
                                        <p:attrNameLst>
                                          <p:attrName>style.visibility</p:attrName>
                                        </p:attrNameLst>
                                      </p:cBhvr>
                                      <p:to>
                                        <p:strVal val="visible"/>
                                      </p:to>
                                    </p:set>
                                    <p:animEffect transition="in" filter="fade">
                                      <p:cBhvr>
                                        <p:cTn id="79" dur="500"/>
                                        <p:tgtEl>
                                          <p:spTgt spid="150"/>
                                        </p:tgtEl>
                                      </p:cBhvr>
                                    </p:animEffect>
                                  </p:childTnLst>
                                </p:cTn>
                              </p:par>
                            </p:childTnLst>
                          </p:cTn>
                        </p:par>
                        <p:par>
                          <p:cTn id="80" fill="hold">
                            <p:stCondLst>
                              <p:cond delay="2000"/>
                            </p:stCondLst>
                            <p:childTnLst>
                              <p:par>
                                <p:cTn id="81" presetID="1" presetClass="exit" presetSubtype="0" fill="hold" grpId="2" nodeType="afterEffect">
                                  <p:stCondLst>
                                    <p:cond delay="0"/>
                                  </p:stCondLst>
                                  <p:childTnLst>
                                    <p:set>
                                      <p:cBhvr>
                                        <p:cTn id="82" dur="1" fill="hold">
                                          <p:stCondLst>
                                            <p:cond delay="0"/>
                                          </p:stCondLst>
                                        </p:cTn>
                                        <p:tgtEl>
                                          <p:spTgt spid="12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50"/>
                                        </p:tgtEl>
                                        <p:attrNameLst>
                                          <p:attrName>style.visibility</p:attrName>
                                        </p:attrNameLst>
                                      </p:cBhvr>
                                      <p:to>
                                        <p:strVal val="hidden"/>
                                      </p:to>
                                    </p:se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121"/>
                                        </p:tgtEl>
                                        <p:attrNameLst>
                                          <p:attrName>style.visibility</p:attrName>
                                        </p:attrNameLst>
                                      </p:cBhvr>
                                      <p:to>
                                        <p:strVal val="visible"/>
                                      </p:to>
                                    </p:set>
                                    <p:animEffect transition="in" filter="fade">
                                      <p:cBhvr>
                                        <p:cTn id="88" dur="500"/>
                                        <p:tgtEl>
                                          <p:spTgt spid="121"/>
                                        </p:tgtEl>
                                      </p:cBhvr>
                                    </p:animEffect>
                                  </p:childTnLst>
                                </p:cTn>
                              </p:par>
                            </p:childTnLst>
                          </p:cTn>
                        </p:par>
                        <p:par>
                          <p:cTn id="89" fill="hold">
                            <p:stCondLst>
                              <p:cond delay="2500"/>
                            </p:stCondLst>
                            <p:childTnLst>
                              <p:par>
                                <p:cTn id="90" presetID="0" presetClass="path" presetSubtype="0" accel="50000" decel="50000" fill="hold" grpId="0" nodeType="afterEffect">
                                  <p:stCondLst>
                                    <p:cond delay="0"/>
                                  </p:stCondLst>
                                  <p:childTnLst>
                                    <p:animMotion origin="layout" path="M -4.65207E-6 -7.40741E-7 C 0.00352 -0.00926 0.00456 -0.0037 0.00665 -0.01366 C 0.00456 -0.02407 0.00091 -0.03264 -0.00117 -0.04306 C -0.00156 -0.04769 -0.00052 -0.05324 -0.00221 -0.05694 C -0.00313 -0.05903 -0.00508 -0.05532 -0.00665 -0.05486 C -0.00925 -0.05394 -0.01173 -0.0537 -0.01433 -0.05301 C -0.05095 -0.05417 -0.08626 -0.05671 -0.12262 -0.06088 C -0.12601 -0.06181 -0.13018 -0.06065 -0.13252 -0.06481 C -0.13331 -0.0662 -0.13318 -0.06875 -0.13357 -0.0706 C -0.13513 -0.07894 -0.13643 -0.0875 -0.138 -0.09606 C -0.13761 -0.11829 -0.13761 -0.14051 -0.13696 -0.16273 C -0.13669 -0.17199 -0.13474 -0.18102 -0.13474 -0.19028 " pathEditMode="relative" ptsTypes="fffffffffffA">
                                      <p:cBhvr>
                                        <p:cTn id="91" dur="1000" fill="hold"/>
                                        <p:tgtEl>
                                          <p:spTgt spid="128"/>
                                        </p:tgtEl>
                                        <p:attrNameLst>
                                          <p:attrName>ppt_x</p:attrName>
                                          <p:attrName>ppt_y</p:attrName>
                                        </p:attrNameLst>
                                      </p:cBhvr>
                                    </p:animMotion>
                                  </p:childTnLst>
                                </p:cTn>
                              </p:par>
                            </p:childTnLst>
                          </p:cTn>
                        </p:par>
                        <p:par>
                          <p:cTn id="92" fill="hold">
                            <p:stCondLst>
                              <p:cond delay="3500"/>
                            </p:stCondLst>
                            <p:childTnLst>
                              <p:par>
                                <p:cTn id="93" presetID="1" presetClass="exit" presetSubtype="0" fill="hold" grpId="1" nodeType="afterEffect">
                                  <p:stCondLst>
                                    <p:cond delay="0"/>
                                  </p:stCondLst>
                                  <p:childTnLst>
                                    <p:set>
                                      <p:cBhvr>
                                        <p:cTn id="94" dur="1" fill="hold">
                                          <p:stCondLst>
                                            <p:cond delay="0"/>
                                          </p:stCondLst>
                                        </p:cTn>
                                        <p:tgtEl>
                                          <p:spTgt spid="128"/>
                                        </p:tgtEl>
                                        <p:attrNameLst>
                                          <p:attrName>style.visibility</p:attrName>
                                        </p:attrNameLst>
                                      </p:cBhvr>
                                      <p:to>
                                        <p:strVal val="hidden"/>
                                      </p:to>
                                    </p:set>
                                  </p:childTnLst>
                                </p:cTn>
                              </p:par>
                            </p:childTnLst>
                          </p:cTn>
                        </p:par>
                        <p:par>
                          <p:cTn id="95" fill="hold">
                            <p:stCondLst>
                              <p:cond delay="3500"/>
                            </p:stCondLst>
                            <p:childTnLst>
                              <p:par>
                                <p:cTn id="96" presetID="10" presetClass="exit" presetSubtype="0" fill="hold" grpId="0" nodeType="afterEffect">
                                  <p:stCondLst>
                                    <p:cond delay="0"/>
                                  </p:stCondLst>
                                  <p:childTnLst>
                                    <p:animEffect transition="out" filter="fade">
                                      <p:cBhvr>
                                        <p:cTn id="97" dur="500"/>
                                        <p:tgtEl>
                                          <p:spTgt spid="139"/>
                                        </p:tgtEl>
                                      </p:cBhvr>
                                    </p:animEffect>
                                    <p:set>
                                      <p:cBhvr>
                                        <p:cTn id="98" dur="1" fill="hold">
                                          <p:stCondLst>
                                            <p:cond delay="499"/>
                                          </p:stCondLst>
                                        </p:cTn>
                                        <p:tgtEl>
                                          <p:spTgt spid="139"/>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122"/>
                                        </p:tgtEl>
                                        <p:attrNameLst>
                                          <p:attrName>style.visibility</p:attrName>
                                        </p:attrNameLst>
                                      </p:cBhvr>
                                      <p:to>
                                        <p:strVal val="visible"/>
                                      </p:to>
                                    </p:set>
                                    <p:animEffect transition="in" filter="fade">
                                      <p:cBhvr>
                                        <p:cTn id="101" dur="500"/>
                                        <p:tgtEl>
                                          <p:spTgt spid="122"/>
                                        </p:tgtEl>
                                      </p:cBhvr>
                                    </p:animEffect>
                                  </p:childTnLst>
                                </p:cTn>
                              </p:par>
                            </p:childTnLst>
                          </p:cTn>
                        </p:par>
                        <p:par>
                          <p:cTn id="102" fill="hold">
                            <p:stCondLst>
                              <p:cond delay="4000"/>
                            </p:stCondLst>
                            <p:childTnLst>
                              <p:par>
                                <p:cTn id="103" presetID="10" presetClass="exit" presetSubtype="0" fill="hold" grpId="1" nodeType="afterEffect">
                                  <p:stCondLst>
                                    <p:cond delay="0"/>
                                  </p:stCondLst>
                                  <p:childTnLst>
                                    <p:animEffect transition="out" filter="fade">
                                      <p:cBhvr>
                                        <p:cTn id="104" dur="500"/>
                                        <p:tgtEl>
                                          <p:spTgt spid="121"/>
                                        </p:tgtEl>
                                      </p:cBhvr>
                                    </p:animEffect>
                                    <p:set>
                                      <p:cBhvr>
                                        <p:cTn id="105" dur="1" fill="hold">
                                          <p:stCondLst>
                                            <p:cond delay="499"/>
                                          </p:stCondLst>
                                        </p:cTn>
                                        <p:tgtEl>
                                          <p:spTgt spid="121"/>
                                        </p:tgtEl>
                                        <p:attrNameLst>
                                          <p:attrName>style.visibility</p:attrName>
                                        </p:attrNameLst>
                                      </p:cBhvr>
                                      <p:to>
                                        <p:strVal val="hidden"/>
                                      </p:to>
                                    </p:set>
                                  </p:childTnLst>
                                </p:cTn>
                              </p:par>
                            </p:childTnLst>
                          </p:cTn>
                        </p:par>
                        <p:par>
                          <p:cTn id="106" fill="hold">
                            <p:stCondLst>
                              <p:cond delay="4500"/>
                            </p:stCondLst>
                            <p:childTnLst>
                              <p:par>
                                <p:cTn id="107" presetID="1" presetClass="entr" presetSubtype="0" fill="hold" grpId="4" nodeType="afterEffect">
                                  <p:stCondLst>
                                    <p:cond delay="0"/>
                                  </p:stCondLst>
                                  <p:childTnLst>
                                    <p:set>
                                      <p:cBhvr>
                                        <p:cTn id="108" dur="1" fill="hold">
                                          <p:stCondLst>
                                            <p:cond delay="0"/>
                                          </p:stCondLst>
                                        </p:cTn>
                                        <p:tgtEl>
                                          <p:spTgt spid="127"/>
                                        </p:tgtEl>
                                        <p:attrNameLst>
                                          <p:attrName>style.visibility</p:attrName>
                                        </p:attrNameLst>
                                      </p:cBhvr>
                                      <p:to>
                                        <p:strVal val="visible"/>
                                      </p:to>
                                    </p:set>
                                  </p:childTnLst>
                                </p:cTn>
                              </p:par>
                              <p:par>
                                <p:cTn id="109" presetID="0" presetClass="path" presetSubtype="0" repeatCount="4000" accel="50000" decel="50000" fill="hold" grpId="1" nodeType="withEffect">
                                  <p:stCondLst>
                                    <p:cond delay="0"/>
                                  </p:stCondLst>
                                  <p:childTnLst>
                                    <p:animMotion origin="layout" path="M -5.65807E-6 -2.96296E-6 C 0.0026 -0.06666 -0.00848 -0.05532 0.01771 -0.05902 C 0.02175 -0.05949 0.02579 -0.06018 0.02983 -0.06088 C 0.06384 -0.05926 0.05941 -0.06065 0.07948 -0.05509 C 0.09238 -0.04745 0.08378 -0.05139 0.10593 -0.04907 C 0.11362 -0.04722 0.11805 -0.04514 0.12587 -0.04514 L 0.12809 -0.18449 " pathEditMode="relative" ptsTypes="fffffAA">
                                      <p:cBhvr>
                                        <p:cTn id="110" dur="500" fill="hold"/>
                                        <p:tgtEl>
                                          <p:spTgt spid="127"/>
                                        </p:tgtEl>
                                        <p:attrNameLst>
                                          <p:attrName>ppt_x</p:attrName>
                                          <p:attrName>ppt_y</p:attrName>
                                        </p:attrNameLst>
                                      </p:cBhvr>
                                    </p:animMotion>
                                  </p:childTnLst>
                                </p:cTn>
                              </p:par>
                              <p:par>
                                <p:cTn id="111" presetID="10" presetClass="entr" presetSubtype="0" fill="hold" grpId="0" nodeType="withEffect">
                                  <p:stCondLst>
                                    <p:cond delay="250"/>
                                  </p:stCondLst>
                                  <p:childTnLst>
                                    <p:set>
                                      <p:cBhvr>
                                        <p:cTn id="112" dur="1" fill="hold">
                                          <p:stCondLst>
                                            <p:cond delay="0"/>
                                          </p:stCondLst>
                                        </p:cTn>
                                        <p:tgtEl>
                                          <p:spTgt spid="151"/>
                                        </p:tgtEl>
                                        <p:attrNameLst>
                                          <p:attrName>style.visibility</p:attrName>
                                        </p:attrNameLst>
                                      </p:cBhvr>
                                      <p:to>
                                        <p:strVal val="visible"/>
                                      </p:to>
                                    </p:set>
                                    <p:animEffect transition="in" filter="fade">
                                      <p:cBhvr>
                                        <p:cTn id="113" dur="500"/>
                                        <p:tgtEl>
                                          <p:spTgt spid="151"/>
                                        </p:tgtEl>
                                      </p:cBhvr>
                                    </p:animEffect>
                                  </p:childTnLst>
                                </p:cTn>
                              </p:par>
                              <p:par>
                                <p:cTn id="114" presetID="1" presetClass="exit" presetSubtype="0" fill="hold" grpId="1" nodeType="withEffect">
                                  <p:stCondLst>
                                    <p:cond delay="500"/>
                                  </p:stCondLst>
                                  <p:childTnLst>
                                    <p:set>
                                      <p:cBhvr>
                                        <p:cTn id="115" dur="1" fill="hold">
                                          <p:stCondLst>
                                            <p:cond delay="0"/>
                                          </p:stCondLst>
                                        </p:cTn>
                                        <p:tgtEl>
                                          <p:spTgt spid="151"/>
                                        </p:tgtEl>
                                        <p:attrNameLst>
                                          <p:attrName>style.visibility</p:attrName>
                                        </p:attrNameLst>
                                      </p:cBhvr>
                                      <p:to>
                                        <p:strVal val="hidden"/>
                                      </p:to>
                                    </p:set>
                                  </p:childTnLst>
                                </p:cTn>
                              </p:par>
                              <p:par>
                                <p:cTn id="116" presetID="10" presetClass="entr" presetSubtype="0" fill="hold" grpId="0" nodeType="withEffect">
                                  <p:stCondLst>
                                    <p:cond delay="750"/>
                                  </p:stCondLst>
                                  <p:childTnLst>
                                    <p:set>
                                      <p:cBhvr>
                                        <p:cTn id="117" dur="1" fill="hold">
                                          <p:stCondLst>
                                            <p:cond delay="0"/>
                                          </p:stCondLst>
                                        </p:cTn>
                                        <p:tgtEl>
                                          <p:spTgt spid="152"/>
                                        </p:tgtEl>
                                        <p:attrNameLst>
                                          <p:attrName>style.visibility</p:attrName>
                                        </p:attrNameLst>
                                      </p:cBhvr>
                                      <p:to>
                                        <p:strVal val="visible"/>
                                      </p:to>
                                    </p:set>
                                    <p:animEffect transition="in" filter="fade">
                                      <p:cBhvr>
                                        <p:cTn id="118" dur="500"/>
                                        <p:tgtEl>
                                          <p:spTgt spid="152"/>
                                        </p:tgtEl>
                                      </p:cBhvr>
                                    </p:animEffect>
                                  </p:childTnLst>
                                </p:cTn>
                              </p:par>
                              <p:par>
                                <p:cTn id="119" presetID="1" presetClass="exit" presetSubtype="0" fill="hold" grpId="1" nodeType="withEffect">
                                  <p:stCondLst>
                                    <p:cond delay="1000"/>
                                  </p:stCondLst>
                                  <p:childTnLst>
                                    <p:set>
                                      <p:cBhvr>
                                        <p:cTn id="120" dur="1" fill="hold">
                                          <p:stCondLst>
                                            <p:cond delay="0"/>
                                          </p:stCondLst>
                                        </p:cTn>
                                        <p:tgtEl>
                                          <p:spTgt spid="152"/>
                                        </p:tgtEl>
                                        <p:attrNameLst>
                                          <p:attrName>style.visibility</p:attrName>
                                        </p:attrNameLst>
                                      </p:cBhvr>
                                      <p:to>
                                        <p:strVal val="hidden"/>
                                      </p:to>
                                    </p:set>
                                  </p:childTnLst>
                                </p:cTn>
                              </p:par>
                              <p:par>
                                <p:cTn id="121" presetID="10" presetClass="entr" presetSubtype="0" fill="hold" grpId="0" nodeType="withEffect">
                                  <p:stCondLst>
                                    <p:cond delay="1250"/>
                                  </p:stCondLst>
                                  <p:childTnLst>
                                    <p:set>
                                      <p:cBhvr>
                                        <p:cTn id="122" dur="1" fill="hold">
                                          <p:stCondLst>
                                            <p:cond delay="0"/>
                                          </p:stCondLst>
                                        </p:cTn>
                                        <p:tgtEl>
                                          <p:spTgt spid="153"/>
                                        </p:tgtEl>
                                        <p:attrNameLst>
                                          <p:attrName>style.visibility</p:attrName>
                                        </p:attrNameLst>
                                      </p:cBhvr>
                                      <p:to>
                                        <p:strVal val="visible"/>
                                      </p:to>
                                    </p:set>
                                    <p:animEffect transition="in" filter="fade">
                                      <p:cBhvr>
                                        <p:cTn id="123" dur="500"/>
                                        <p:tgtEl>
                                          <p:spTgt spid="153"/>
                                        </p:tgtEl>
                                      </p:cBhvr>
                                    </p:animEffect>
                                  </p:childTnLst>
                                </p:cTn>
                              </p:par>
                              <p:par>
                                <p:cTn id="124" presetID="1" presetClass="exit" presetSubtype="0" fill="hold" grpId="1" nodeType="withEffect">
                                  <p:stCondLst>
                                    <p:cond delay="1500"/>
                                  </p:stCondLst>
                                  <p:childTnLst>
                                    <p:set>
                                      <p:cBhvr>
                                        <p:cTn id="125" dur="1" fill="hold">
                                          <p:stCondLst>
                                            <p:cond delay="0"/>
                                          </p:stCondLst>
                                        </p:cTn>
                                        <p:tgtEl>
                                          <p:spTgt spid="153"/>
                                        </p:tgtEl>
                                        <p:attrNameLst>
                                          <p:attrName>style.visibility</p:attrName>
                                        </p:attrNameLst>
                                      </p:cBhvr>
                                      <p:to>
                                        <p:strVal val="hidden"/>
                                      </p:to>
                                    </p:set>
                                  </p:childTnLst>
                                </p:cTn>
                              </p:par>
                            </p:childTnLst>
                          </p:cTn>
                        </p:par>
                        <p:par>
                          <p:cTn id="126" fill="hold">
                            <p:stCondLst>
                              <p:cond delay="6500"/>
                            </p:stCondLst>
                            <p:childTnLst>
                              <p:par>
                                <p:cTn id="127" presetID="1" presetClass="exit" presetSubtype="0" fill="hold" grpId="3" nodeType="afterEffect">
                                  <p:stCondLst>
                                    <p:cond delay="0"/>
                                  </p:stCondLst>
                                  <p:childTnLst>
                                    <p:set>
                                      <p:cBhvr>
                                        <p:cTn id="128" dur="1" fill="hold">
                                          <p:stCondLst>
                                            <p:cond delay="0"/>
                                          </p:stCondLst>
                                        </p:cTn>
                                        <p:tgtEl>
                                          <p:spTgt spid="127"/>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fade">
                                      <p:cBhvr>
                                        <p:cTn id="131" dur="500"/>
                                        <p:tgtEl>
                                          <p:spTgt spid="132"/>
                                        </p:tgtEl>
                                      </p:cBhvr>
                                    </p:animEffect>
                                  </p:childTnLst>
                                </p:cTn>
                              </p:par>
                            </p:childTnLst>
                          </p:cTn>
                        </p:par>
                        <p:par>
                          <p:cTn id="132" fill="hold">
                            <p:stCondLst>
                              <p:cond delay="7000"/>
                            </p:stCondLst>
                            <p:childTnLst>
                              <p:par>
                                <p:cTn id="133" presetID="1" presetClass="entr" presetSubtype="0" fill="hold" grpId="4" nodeType="afterEffect">
                                  <p:stCondLst>
                                    <p:cond delay="0"/>
                                  </p:stCondLst>
                                  <p:childTnLst>
                                    <p:set>
                                      <p:cBhvr>
                                        <p:cTn id="134" dur="1" fill="hold">
                                          <p:stCondLst>
                                            <p:cond delay="0"/>
                                          </p:stCondLst>
                                        </p:cTn>
                                        <p:tgtEl>
                                          <p:spTgt spid="128"/>
                                        </p:tgtEl>
                                        <p:attrNameLst>
                                          <p:attrName>style.visibility</p:attrName>
                                        </p:attrNameLst>
                                      </p:cBhvr>
                                      <p:to>
                                        <p:strVal val="visible"/>
                                      </p:to>
                                    </p:set>
                                  </p:childTnLst>
                                </p:cTn>
                              </p:par>
                            </p:childTnLst>
                          </p:cTn>
                        </p:par>
                        <p:par>
                          <p:cTn id="135" fill="hold">
                            <p:stCondLst>
                              <p:cond delay="7000"/>
                            </p:stCondLst>
                            <p:childTnLst>
                              <p:par>
                                <p:cTn id="136" presetID="10" presetClass="exit" presetSubtype="0" fill="hold" grpId="1" nodeType="afterEffect">
                                  <p:stCondLst>
                                    <p:cond delay="0"/>
                                  </p:stCondLst>
                                  <p:childTnLst>
                                    <p:animEffect transition="out" filter="fade">
                                      <p:cBhvr>
                                        <p:cTn id="137" dur="500"/>
                                        <p:tgtEl>
                                          <p:spTgt spid="122"/>
                                        </p:tgtEl>
                                      </p:cBhvr>
                                    </p:animEffect>
                                    <p:set>
                                      <p:cBhvr>
                                        <p:cTn id="138" dur="1" fill="hold">
                                          <p:stCondLst>
                                            <p:cond delay="499"/>
                                          </p:stCondLst>
                                        </p:cTn>
                                        <p:tgtEl>
                                          <p:spTgt spid="122"/>
                                        </p:tgtEl>
                                        <p:attrNameLst>
                                          <p:attrName>style.visibility</p:attrName>
                                        </p:attrNameLst>
                                      </p:cBhvr>
                                      <p:to>
                                        <p:strVal val="hidden"/>
                                      </p:to>
                                    </p:set>
                                  </p:childTnLst>
                                </p:cTn>
                              </p:par>
                              <p:par>
                                <p:cTn id="139" presetID="0" presetClass="path" presetSubtype="0" repeatCount="10000" accel="50000" decel="50000" fill="hold" grpId="2" nodeType="withEffect">
                                  <p:stCondLst>
                                    <p:cond delay="0"/>
                                  </p:stCondLst>
                                  <p:childTnLst>
                                    <p:animMotion origin="layout" path="M 0.00325 7.40741E-7 L 0.00325 -0.0588 L -0.13253 -0.05695 L -0.13696 -0.19028 " pathEditMode="relative" rAng="0" ptsTypes="AAAA">
                                      <p:cBhvr>
                                        <p:cTn id="140" dur="500" fill="hold"/>
                                        <p:tgtEl>
                                          <p:spTgt spid="128"/>
                                        </p:tgtEl>
                                        <p:attrNameLst>
                                          <p:attrName>ppt_x</p:attrName>
                                          <p:attrName>ppt_y</p:attrName>
                                        </p:attrNameLst>
                                      </p:cBhvr>
                                      <p:rCtr x="-7011" y="-9514"/>
                                    </p:animMotion>
                                  </p:childTnLst>
                                </p:cTn>
                              </p:par>
                              <p:par>
                                <p:cTn id="141" presetID="10" presetClass="entr" presetSubtype="0" fill="hold" grpId="0" nodeType="withEffect">
                                  <p:stCondLst>
                                    <p:cond delay="0"/>
                                  </p:stCondLst>
                                  <p:childTnLst>
                                    <p:set>
                                      <p:cBhvr>
                                        <p:cTn id="142" dur="1" fill="hold">
                                          <p:stCondLst>
                                            <p:cond delay="0"/>
                                          </p:stCondLst>
                                        </p:cTn>
                                        <p:tgtEl>
                                          <p:spTgt spid="141"/>
                                        </p:tgtEl>
                                        <p:attrNameLst>
                                          <p:attrName>style.visibility</p:attrName>
                                        </p:attrNameLst>
                                      </p:cBhvr>
                                      <p:to>
                                        <p:strVal val="visible"/>
                                      </p:to>
                                    </p:set>
                                    <p:animEffect transition="in" filter="fade">
                                      <p:cBhvr>
                                        <p:cTn id="143" dur="500"/>
                                        <p:tgtEl>
                                          <p:spTgt spid="141"/>
                                        </p:tgtEl>
                                      </p:cBhvr>
                                    </p:animEffect>
                                  </p:childTnLst>
                                </p:cTn>
                              </p:par>
                              <p:par>
                                <p:cTn id="144" presetID="1" presetClass="exit" presetSubtype="0" fill="hold" grpId="1" nodeType="withEffect">
                                  <p:stCondLst>
                                    <p:cond delay="500"/>
                                  </p:stCondLst>
                                  <p:childTnLst>
                                    <p:set>
                                      <p:cBhvr>
                                        <p:cTn id="145" dur="1" fill="hold">
                                          <p:stCondLst>
                                            <p:cond delay="0"/>
                                          </p:stCondLst>
                                        </p:cTn>
                                        <p:tgtEl>
                                          <p:spTgt spid="141"/>
                                        </p:tgtEl>
                                        <p:attrNameLst>
                                          <p:attrName>style.visibility</p:attrName>
                                        </p:attrNameLst>
                                      </p:cBhvr>
                                      <p:to>
                                        <p:strVal val="hidden"/>
                                      </p:to>
                                    </p:set>
                                  </p:childTnLst>
                                </p:cTn>
                              </p:par>
                              <p:par>
                                <p:cTn id="146" presetID="10" presetClass="entr" presetSubtype="0" fill="hold" grpId="0" nodeType="withEffect">
                                  <p:stCondLst>
                                    <p:cond delay="750"/>
                                  </p:stCondLst>
                                  <p:childTnLst>
                                    <p:set>
                                      <p:cBhvr>
                                        <p:cTn id="147" dur="1" fill="hold">
                                          <p:stCondLst>
                                            <p:cond delay="0"/>
                                          </p:stCondLst>
                                        </p:cTn>
                                        <p:tgtEl>
                                          <p:spTgt spid="142"/>
                                        </p:tgtEl>
                                        <p:attrNameLst>
                                          <p:attrName>style.visibility</p:attrName>
                                        </p:attrNameLst>
                                      </p:cBhvr>
                                      <p:to>
                                        <p:strVal val="visible"/>
                                      </p:to>
                                    </p:set>
                                    <p:animEffect transition="in" filter="fade">
                                      <p:cBhvr>
                                        <p:cTn id="148" dur="500"/>
                                        <p:tgtEl>
                                          <p:spTgt spid="142"/>
                                        </p:tgtEl>
                                      </p:cBhvr>
                                    </p:animEffect>
                                  </p:childTnLst>
                                </p:cTn>
                              </p:par>
                              <p:par>
                                <p:cTn id="149" presetID="1" presetClass="exit" presetSubtype="0" fill="hold" grpId="1" nodeType="withEffect">
                                  <p:stCondLst>
                                    <p:cond delay="1000"/>
                                  </p:stCondLst>
                                  <p:childTnLst>
                                    <p:set>
                                      <p:cBhvr>
                                        <p:cTn id="150" dur="1" fill="hold">
                                          <p:stCondLst>
                                            <p:cond delay="0"/>
                                          </p:stCondLst>
                                        </p:cTn>
                                        <p:tgtEl>
                                          <p:spTgt spid="142"/>
                                        </p:tgtEl>
                                        <p:attrNameLst>
                                          <p:attrName>style.visibility</p:attrName>
                                        </p:attrNameLst>
                                      </p:cBhvr>
                                      <p:to>
                                        <p:strVal val="hidden"/>
                                      </p:to>
                                    </p:set>
                                  </p:childTnLst>
                                </p:cTn>
                              </p:par>
                              <p:par>
                                <p:cTn id="151" presetID="10" presetClass="entr" presetSubtype="0" fill="hold" grpId="0" nodeType="withEffect">
                                  <p:stCondLst>
                                    <p:cond delay="1250"/>
                                  </p:stCondLst>
                                  <p:childTnLst>
                                    <p:set>
                                      <p:cBhvr>
                                        <p:cTn id="152" dur="1" fill="hold">
                                          <p:stCondLst>
                                            <p:cond delay="0"/>
                                          </p:stCondLst>
                                        </p:cTn>
                                        <p:tgtEl>
                                          <p:spTgt spid="143"/>
                                        </p:tgtEl>
                                        <p:attrNameLst>
                                          <p:attrName>style.visibility</p:attrName>
                                        </p:attrNameLst>
                                      </p:cBhvr>
                                      <p:to>
                                        <p:strVal val="visible"/>
                                      </p:to>
                                    </p:set>
                                    <p:animEffect transition="in" filter="fade">
                                      <p:cBhvr>
                                        <p:cTn id="153" dur="500"/>
                                        <p:tgtEl>
                                          <p:spTgt spid="143"/>
                                        </p:tgtEl>
                                      </p:cBhvr>
                                    </p:animEffect>
                                  </p:childTnLst>
                                </p:cTn>
                              </p:par>
                              <p:par>
                                <p:cTn id="154" presetID="1" presetClass="exit" presetSubtype="0" fill="hold" grpId="1" nodeType="withEffect">
                                  <p:stCondLst>
                                    <p:cond delay="1500"/>
                                  </p:stCondLst>
                                  <p:childTnLst>
                                    <p:set>
                                      <p:cBhvr>
                                        <p:cTn id="155" dur="1" fill="hold">
                                          <p:stCondLst>
                                            <p:cond delay="0"/>
                                          </p:stCondLst>
                                        </p:cTn>
                                        <p:tgtEl>
                                          <p:spTgt spid="143"/>
                                        </p:tgtEl>
                                        <p:attrNameLst>
                                          <p:attrName>style.visibility</p:attrName>
                                        </p:attrNameLst>
                                      </p:cBhvr>
                                      <p:to>
                                        <p:strVal val="hidden"/>
                                      </p:to>
                                    </p:set>
                                  </p:childTnLst>
                                </p:cTn>
                              </p:par>
                              <p:par>
                                <p:cTn id="156" presetID="10" presetClass="entr" presetSubtype="0" fill="hold" grpId="0" nodeType="withEffect">
                                  <p:stCondLst>
                                    <p:cond delay="1750"/>
                                  </p:stCondLst>
                                  <p:childTnLst>
                                    <p:set>
                                      <p:cBhvr>
                                        <p:cTn id="157" dur="1" fill="hold">
                                          <p:stCondLst>
                                            <p:cond delay="0"/>
                                          </p:stCondLst>
                                        </p:cTn>
                                        <p:tgtEl>
                                          <p:spTgt spid="144"/>
                                        </p:tgtEl>
                                        <p:attrNameLst>
                                          <p:attrName>style.visibility</p:attrName>
                                        </p:attrNameLst>
                                      </p:cBhvr>
                                      <p:to>
                                        <p:strVal val="visible"/>
                                      </p:to>
                                    </p:set>
                                    <p:animEffect transition="in" filter="fade">
                                      <p:cBhvr>
                                        <p:cTn id="158" dur="500"/>
                                        <p:tgtEl>
                                          <p:spTgt spid="144"/>
                                        </p:tgtEl>
                                      </p:cBhvr>
                                    </p:animEffect>
                                  </p:childTnLst>
                                </p:cTn>
                              </p:par>
                              <p:par>
                                <p:cTn id="159" presetID="1" presetClass="exit" presetSubtype="0" fill="hold" grpId="1" nodeType="withEffect">
                                  <p:stCondLst>
                                    <p:cond delay="2000"/>
                                  </p:stCondLst>
                                  <p:childTnLst>
                                    <p:set>
                                      <p:cBhvr>
                                        <p:cTn id="160" dur="1" fill="hold">
                                          <p:stCondLst>
                                            <p:cond delay="0"/>
                                          </p:stCondLst>
                                        </p:cTn>
                                        <p:tgtEl>
                                          <p:spTgt spid="144"/>
                                        </p:tgtEl>
                                        <p:attrNameLst>
                                          <p:attrName>style.visibility</p:attrName>
                                        </p:attrNameLst>
                                      </p:cBhvr>
                                      <p:to>
                                        <p:strVal val="hidden"/>
                                      </p:to>
                                    </p:set>
                                  </p:childTnLst>
                                </p:cTn>
                              </p:par>
                              <p:par>
                                <p:cTn id="161" presetID="10" presetClass="entr" presetSubtype="0" fill="hold" grpId="0" nodeType="withEffect">
                                  <p:stCondLst>
                                    <p:cond delay="2250"/>
                                  </p:stCondLst>
                                  <p:childTnLst>
                                    <p:set>
                                      <p:cBhvr>
                                        <p:cTn id="162" dur="1" fill="hold">
                                          <p:stCondLst>
                                            <p:cond delay="0"/>
                                          </p:stCondLst>
                                        </p:cTn>
                                        <p:tgtEl>
                                          <p:spTgt spid="145"/>
                                        </p:tgtEl>
                                        <p:attrNameLst>
                                          <p:attrName>style.visibility</p:attrName>
                                        </p:attrNameLst>
                                      </p:cBhvr>
                                      <p:to>
                                        <p:strVal val="visible"/>
                                      </p:to>
                                    </p:set>
                                    <p:animEffect transition="in" filter="fade">
                                      <p:cBhvr>
                                        <p:cTn id="163" dur="500"/>
                                        <p:tgtEl>
                                          <p:spTgt spid="145"/>
                                        </p:tgtEl>
                                      </p:cBhvr>
                                    </p:animEffect>
                                  </p:childTnLst>
                                </p:cTn>
                              </p:par>
                              <p:par>
                                <p:cTn id="164" presetID="1" presetClass="exit" presetSubtype="0" fill="hold" grpId="1" nodeType="withEffect">
                                  <p:stCondLst>
                                    <p:cond delay="2500"/>
                                  </p:stCondLst>
                                  <p:childTnLst>
                                    <p:set>
                                      <p:cBhvr>
                                        <p:cTn id="165" dur="1" fill="hold">
                                          <p:stCondLst>
                                            <p:cond delay="0"/>
                                          </p:stCondLst>
                                        </p:cTn>
                                        <p:tgtEl>
                                          <p:spTgt spid="145"/>
                                        </p:tgtEl>
                                        <p:attrNameLst>
                                          <p:attrName>style.visibility</p:attrName>
                                        </p:attrNameLst>
                                      </p:cBhvr>
                                      <p:to>
                                        <p:strVal val="hidden"/>
                                      </p:to>
                                    </p:set>
                                  </p:childTnLst>
                                </p:cTn>
                              </p:par>
                              <p:par>
                                <p:cTn id="166" presetID="10" presetClass="entr" presetSubtype="0" fill="hold" grpId="0" nodeType="withEffect">
                                  <p:stCondLst>
                                    <p:cond delay="2750"/>
                                  </p:stCondLst>
                                  <p:childTnLst>
                                    <p:set>
                                      <p:cBhvr>
                                        <p:cTn id="167" dur="1" fill="hold">
                                          <p:stCondLst>
                                            <p:cond delay="0"/>
                                          </p:stCondLst>
                                        </p:cTn>
                                        <p:tgtEl>
                                          <p:spTgt spid="146"/>
                                        </p:tgtEl>
                                        <p:attrNameLst>
                                          <p:attrName>style.visibility</p:attrName>
                                        </p:attrNameLst>
                                      </p:cBhvr>
                                      <p:to>
                                        <p:strVal val="visible"/>
                                      </p:to>
                                    </p:set>
                                    <p:animEffect transition="in" filter="fade">
                                      <p:cBhvr>
                                        <p:cTn id="168" dur="500"/>
                                        <p:tgtEl>
                                          <p:spTgt spid="146"/>
                                        </p:tgtEl>
                                      </p:cBhvr>
                                    </p:animEffect>
                                  </p:childTnLst>
                                </p:cTn>
                              </p:par>
                              <p:par>
                                <p:cTn id="169" presetID="1" presetClass="exit" presetSubtype="0" fill="hold" grpId="1" nodeType="withEffect">
                                  <p:stCondLst>
                                    <p:cond delay="3000"/>
                                  </p:stCondLst>
                                  <p:childTnLst>
                                    <p:set>
                                      <p:cBhvr>
                                        <p:cTn id="170" dur="1" fill="hold">
                                          <p:stCondLst>
                                            <p:cond delay="0"/>
                                          </p:stCondLst>
                                        </p:cTn>
                                        <p:tgtEl>
                                          <p:spTgt spid="146"/>
                                        </p:tgtEl>
                                        <p:attrNameLst>
                                          <p:attrName>style.visibility</p:attrName>
                                        </p:attrNameLst>
                                      </p:cBhvr>
                                      <p:to>
                                        <p:strVal val="hidden"/>
                                      </p:to>
                                    </p:set>
                                  </p:childTnLst>
                                </p:cTn>
                              </p:par>
                              <p:par>
                                <p:cTn id="171" presetID="10" presetClass="entr" presetSubtype="0" fill="hold" grpId="0" nodeType="withEffect">
                                  <p:stCondLst>
                                    <p:cond delay="3250"/>
                                  </p:stCondLst>
                                  <p:childTnLst>
                                    <p:set>
                                      <p:cBhvr>
                                        <p:cTn id="172" dur="1" fill="hold">
                                          <p:stCondLst>
                                            <p:cond delay="0"/>
                                          </p:stCondLst>
                                        </p:cTn>
                                        <p:tgtEl>
                                          <p:spTgt spid="147"/>
                                        </p:tgtEl>
                                        <p:attrNameLst>
                                          <p:attrName>style.visibility</p:attrName>
                                        </p:attrNameLst>
                                      </p:cBhvr>
                                      <p:to>
                                        <p:strVal val="visible"/>
                                      </p:to>
                                    </p:set>
                                    <p:animEffect transition="in" filter="fade">
                                      <p:cBhvr>
                                        <p:cTn id="173" dur="500"/>
                                        <p:tgtEl>
                                          <p:spTgt spid="147"/>
                                        </p:tgtEl>
                                      </p:cBhvr>
                                    </p:animEffect>
                                  </p:childTnLst>
                                </p:cTn>
                              </p:par>
                              <p:par>
                                <p:cTn id="174" presetID="1" presetClass="exit" presetSubtype="0" fill="hold" grpId="1" nodeType="withEffect">
                                  <p:stCondLst>
                                    <p:cond delay="3500"/>
                                  </p:stCondLst>
                                  <p:childTnLst>
                                    <p:set>
                                      <p:cBhvr>
                                        <p:cTn id="175" dur="1" fill="hold">
                                          <p:stCondLst>
                                            <p:cond delay="0"/>
                                          </p:stCondLst>
                                        </p:cTn>
                                        <p:tgtEl>
                                          <p:spTgt spid="147"/>
                                        </p:tgtEl>
                                        <p:attrNameLst>
                                          <p:attrName>style.visibility</p:attrName>
                                        </p:attrNameLst>
                                      </p:cBhvr>
                                      <p:to>
                                        <p:strVal val="hidden"/>
                                      </p:to>
                                    </p:set>
                                  </p:childTnLst>
                                </p:cTn>
                              </p:par>
                              <p:par>
                                <p:cTn id="176" presetID="10" presetClass="entr" presetSubtype="0" fill="hold" grpId="0" nodeType="withEffect">
                                  <p:stCondLst>
                                    <p:cond delay="3750"/>
                                  </p:stCondLst>
                                  <p:childTnLst>
                                    <p:set>
                                      <p:cBhvr>
                                        <p:cTn id="177" dur="1" fill="hold">
                                          <p:stCondLst>
                                            <p:cond delay="0"/>
                                          </p:stCondLst>
                                        </p:cTn>
                                        <p:tgtEl>
                                          <p:spTgt spid="148"/>
                                        </p:tgtEl>
                                        <p:attrNameLst>
                                          <p:attrName>style.visibility</p:attrName>
                                        </p:attrNameLst>
                                      </p:cBhvr>
                                      <p:to>
                                        <p:strVal val="visible"/>
                                      </p:to>
                                    </p:set>
                                    <p:animEffect transition="in" filter="fade">
                                      <p:cBhvr>
                                        <p:cTn id="178" dur="500"/>
                                        <p:tgtEl>
                                          <p:spTgt spid="148"/>
                                        </p:tgtEl>
                                      </p:cBhvr>
                                    </p:animEffect>
                                  </p:childTnLst>
                                </p:cTn>
                              </p:par>
                              <p:par>
                                <p:cTn id="179" presetID="1" presetClass="exit" presetSubtype="0" fill="hold" grpId="1" nodeType="withEffect">
                                  <p:stCondLst>
                                    <p:cond delay="4000"/>
                                  </p:stCondLst>
                                  <p:childTnLst>
                                    <p:set>
                                      <p:cBhvr>
                                        <p:cTn id="180" dur="1" fill="hold">
                                          <p:stCondLst>
                                            <p:cond delay="0"/>
                                          </p:stCondLst>
                                        </p:cTn>
                                        <p:tgtEl>
                                          <p:spTgt spid="148"/>
                                        </p:tgtEl>
                                        <p:attrNameLst>
                                          <p:attrName>style.visibility</p:attrName>
                                        </p:attrNameLst>
                                      </p:cBhvr>
                                      <p:to>
                                        <p:strVal val="hidden"/>
                                      </p:to>
                                    </p:set>
                                  </p:childTnLst>
                                </p:cTn>
                              </p:par>
                              <p:par>
                                <p:cTn id="181" presetID="10" presetClass="entr" presetSubtype="0" fill="hold" grpId="0" nodeType="withEffect">
                                  <p:stCondLst>
                                    <p:cond delay="4250"/>
                                  </p:stCondLst>
                                  <p:childTnLst>
                                    <p:set>
                                      <p:cBhvr>
                                        <p:cTn id="182" dur="1" fill="hold">
                                          <p:stCondLst>
                                            <p:cond delay="0"/>
                                          </p:stCondLst>
                                        </p:cTn>
                                        <p:tgtEl>
                                          <p:spTgt spid="149"/>
                                        </p:tgtEl>
                                        <p:attrNameLst>
                                          <p:attrName>style.visibility</p:attrName>
                                        </p:attrNameLst>
                                      </p:cBhvr>
                                      <p:to>
                                        <p:strVal val="visible"/>
                                      </p:to>
                                    </p:set>
                                    <p:animEffect transition="in" filter="fade">
                                      <p:cBhvr>
                                        <p:cTn id="183" dur="500"/>
                                        <p:tgtEl>
                                          <p:spTgt spid="149"/>
                                        </p:tgtEl>
                                      </p:cBhvr>
                                    </p:animEffect>
                                  </p:childTnLst>
                                </p:cTn>
                              </p:par>
                              <p:par>
                                <p:cTn id="184" presetID="1" presetClass="exit" presetSubtype="0" fill="hold" grpId="1" nodeType="withEffect">
                                  <p:stCondLst>
                                    <p:cond delay="4500"/>
                                  </p:stCondLst>
                                  <p:childTnLst>
                                    <p:set>
                                      <p:cBhvr>
                                        <p:cTn id="185" dur="1" fill="hold">
                                          <p:stCondLst>
                                            <p:cond delay="0"/>
                                          </p:stCondLst>
                                        </p:cTn>
                                        <p:tgtEl>
                                          <p:spTgt spid="149"/>
                                        </p:tgtEl>
                                        <p:attrNameLst>
                                          <p:attrName>style.visibility</p:attrName>
                                        </p:attrNameLst>
                                      </p:cBhvr>
                                      <p:to>
                                        <p:strVal val="hidden"/>
                                      </p:to>
                                    </p:set>
                                  </p:childTnLst>
                                </p:cTn>
                              </p:par>
                              <p:par>
                                <p:cTn id="186" presetID="10" presetClass="entr" presetSubtype="0" fill="hold" grpId="0" nodeType="withEffect">
                                  <p:stCondLst>
                                    <p:cond delay="4750"/>
                                  </p:stCondLst>
                                  <p:childTnLst>
                                    <p:set>
                                      <p:cBhvr>
                                        <p:cTn id="187" dur="1" fill="hold">
                                          <p:stCondLst>
                                            <p:cond delay="0"/>
                                          </p:stCondLst>
                                        </p:cTn>
                                        <p:tgtEl>
                                          <p:spTgt spid="133"/>
                                        </p:tgtEl>
                                        <p:attrNameLst>
                                          <p:attrName>style.visibility</p:attrName>
                                        </p:attrNameLst>
                                      </p:cBhvr>
                                      <p:to>
                                        <p:strVal val="visible"/>
                                      </p:to>
                                    </p:set>
                                    <p:animEffect transition="in" filter="fade">
                                      <p:cBhvr>
                                        <p:cTn id="188" dur="500"/>
                                        <p:tgtEl>
                                          <p:spTgt spid="133"/>
                                        </p:tgtEl>
                                      </p:cBhvr>
                                    </p:animEffect>
                                  </p:childTnLst>
                                </p:cTn>
                              </p:par>
                            </p:childTnLst>
                          </p:cTn>
                        </p:par>
                        <p:par>
                          <p:cTn id="189" fill="hold">
                            <p:stCondLst>
                              <p:cond delay="12250"/>
                            </p:stCondLst>
                            <p:childTnLst>
                              <p:par>
                                <p:cTn id="190" presetID="1" presetClass="exit" presetSubtype="0" fill="hold" grpId="3" nodeType="afterEffect">
                                  <p:stCondLst>
                                    <p:cond delay="0"/>
                                  </p:stCondLst>
                                  <p:childTnLst>
                                    <p:set>
                                      <p:cBhvr>
                                        <p:cTn id="191" dur="1" fill="hold">
                                          <p:stCondLst>
                                            <p:cond delay="0"/>
                                          </p:stCondLst>
                                        </p:cTn>
                                        <p:tgtEl>
                                          <p:spTgt spid="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8" grpId="0" animBg="1"/>
      <p:bldP spid="99" grpId="0"/>
      <p:bldP spid="99" grpId="1"/>
      <p:bldP spid="100" grpId="0"/>
      <p:bldP spid="100" grpId="1"/>
      <p:bldP spid="101" grpId="0" animBg="1"/>
      <p:bldP spid="121" grpId="0"/>
      <p:bldP spid="121" grpId="1"/>
      <p:bldP spid="122" grpId="0"/>
      <p:bldP spid="122" grpId="1"/>
      <p:bldP spid="123" grpId="0"/>
      <p:bldP spid="123" grpId="1"/>
      <p:bldP spid="124" grpId="0"/>
      <p:bldP spid="125" grpId="0"/>
      <p:bldP spid="125" grpId="1"/>
      <p:bldP spid="126" grpId="0"/>
      <p:bldP spid="127" grpId="0" animBg="1"/>
      <p:bldP spid="127" grpId="1" animBg="1"/>
      <p:bldP spid="127" grpId="2" animBg="1"/>
      <p:bldP spid="127" grpId="3" animBg="1"/>
      <p:bldP spid="127" grpId="4" animBg="1"/>
      <p:bldP spid="128" grpId="0" animBg="1"/>
      <p:bldP spid="128" grpId="1" animBg="1"/>
      <p:bldP spid="128" grpId="2" animBg="1"/>
      <p:bldP spid="128" grpId="3" animBg="1"/>
      <p:bldP spid="128" grpId="4" animBg="1"/>
      <p:bldP spid="132" grpId="0"/>
      <p:bldP spid="133" grpId="0"/>
      <p:bldP spid="137" grpId="0"/>
      <p:bldP spid="138" grpId="0"/>
      <p:bldP spid="139" grpId="0"/>
      <p:bldP spid="140" grpId="0"/>
      <p:bldP spid="141" grpId="0"/>
      <p:bldP spid="141" grpId="1"/>
      <p:bldP spid="142" grpId="0"/>
      <p:bldP spid="142" grpId="1"/>
      <p:bldP spid="143" grpId="0"/>
      <p:bldP spid="143" grpId="1"/>
      <p:bldP spid="144" grpId="0"/>
      <p:bldP spid="144" grpId="1"/>
      <p:bldP spid="145" grpId="0"/>
      <p:bldP spid="145" grpId="1"/>
      <p:bldP spid="146" grpId="0"/>
      <p:bldP spid="146" grpId="1"/>
      <p:bldP spid="147" grpId="0"/>
      <p:bldP spid="147" grpId="1"/>
      <p:bldP spid="148" grpId="0"/>
      <p:bldP spid="148" grpId="1"/>
      <p:bldP spid="149" grpId="0"/>
      <p:bldP spid="149" grpId="1"/>
      <p:bldP spid="150" grpId="0"/>
      <p:bldP spid="150" grpId="1"/>
      <p:bldP spid="151" grpId="0"/>
      <p:bldP spid="151" grpId="1"/>
      <p:bldP spid="152" grpId="0"/>
      <p:bldP spid="152" grpId="1"/>
      <p:bldP spid="153" grpId="0"/>
      <p:bldP spid="15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Resource Management</a:t>
            </a:r>
            <a:endParaRPr lang="en-US" dirty="0"/>
          </a:p>
        </p:txBody>
      </p:sp>
      <p:grpSp>
        <p:nvGrpSpPr>
          <p:cNvPr id="3" name="Group 2"/>
          <p:cNvGrpSpPr/>
          <p:nvPr/>
        </p:nvGrpSpPr>
        <p:grpSpPr>
          <a:xfrm>
            <a:off x="1504949" y="2499142"/>
            <a:ext cx="2743201" cy="3651164"/>
            <a:chOff x="990599" y="2499142"/>
            <a:chExt cx="2743201" cy="3651164"/>
          </a:xfrm>
        </p:grpSpPr>
        <p:sp>
          <p:nvSpPr>
            <p:cNvPr id="4" name="TextBox 3"/>
            <p:cNvSpPr txBox="1"/>
            <p:nvPr/>
          </p:nvSpPr>
          <p:spPr>
            <a:xfrm>
              <a:off x="990600" y="4093846"/>
              <a:ext cx="274320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Dynamic Memory</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smtClean="0">
                  <a:gradFill>
                    <a:gsLst>
                      <a:gs pos="2917">
                        <a:schemeClr val="tx1"/>
                      </a:gs>
                      <a:gs pos="30000">
                        <a:schemeClr val="tx1"/>
                      </a:gs>
                    </a:gsLst>
                    <a:lin ang="5400000" scaled="0"/>
                  </a:gradFill>
                </a:rPr>
                <a:t>Increased control for greater </a:t>
              </a:r>
              <a:r>
                <a:rPr lang="en-US" spc="-61" dirty="0">
                  <a:gradFill>
                    <a:gsLst>
                      <a:gs pos="2917">
                        <a:schemeClr val="tx1"/>
                      </a:gs>
                      <a:gs pos="30000">
                        <a:schemeClr val="tx1"/>
                      </a:gs>
                    </a:gsLst>
                    <a:lin ang="5400000" scaled="0"/>
                  </a:gradFill>
                </a:rPr>
                <a:t>virtual machine consolidation</a:t>
              </a:r>
            </a:p>
          </p:txBody>
        </p:sp>
        <p:pic>
          <p:nvPicPr>
            <p:cNvPr id="18" name="Picture 7"/>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990599" y="2499142"/>
              <a:ext cx="1474487" cy="153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668337" y="2813971"/>
            <a:ext cx="2456363" cy="3730802"/>
            <a:chOff x="4935037" y="2813971"/>
            <a:chExt cx="2456363" cy="3730802"/>
          </a:xfrm>
        </p:grpSpPr>
        <p:grpSp>
          <p:nvGrpSpPr>
            <p:cNvPr id="9" name="Group 8"/>
            <p:cNvGrpSpPr/>
            <p:nvPr/>
          </p:nvGrpSpPr>
          <p:grpSpPr>
            <a:xfrm>
              <a:off x="4935037" y="3690990"/>
              <a:ext cx="2456363" cy="2853783"/>
              <a:chOff x="4173037" y="3710040"/>
              <a:chExt cx="2456363" cy="2853783"/>
            </a:xfrm>
          </p:grpSpPr>
          <p:sp>
            <p:nvSpPr>
              <p:cNvPr id="5" name="TextBox 4"/>
              <p:cNvSpPr txBox="1"/>
              <p:nvPr/>
            </p:nvSpPr>
            <p:spPr>
              <a:xfrm>
                <a:off x="4173037" y="4112896"/>
                <a:ext cx="2456363" cy="2450927"/>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Resource Metering</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Track historical data for virtual machine </a:t>
                </a:r>
                <a:r>
                  <a:rPr lang="en-US" spc="-61" dirty="0" smtClean="0">
                    <a:gradFill>
                      <a:gsLst>
                        <a:gs pos="2917">
                          <a:schemeClr val="tx1"/>
                        </a:gs>
                        <a:gs pos="30000">
                          <a:schemeClr val="tx1"/>
                        </a:gs>
                      </a:gsLst>
                      <a:lin ang="5400000" scaled="0"/>
                    </a:gradFill>
                  </a:rPr>
                  <a:t>usage </a:t>
                </a:r>
                <a:endParaRPr lang="en-US" spc="-61" dirty="0">
                  <a:gradFill>
                    <a:gsLst>
                      <a:gs pos="2917">
                        <a:schemeClr val="tx1"/>
                      </a:gs>
                      <a:gs pos="30000">
                        <a:schemeClr val="tx1"/>
                      </a:gs>
                    </a:gsLst>
                    <a:lin ang="5400000" scaled="0"/>
                  </a:gradFill>
                </a:endParaRPr>
              </a:p>
              <a:p>
                <a:pPr>
                  <a:lnSpc>
                    <a:spcPct val="90000"/>
                  </a:lnSpc>
                  <a:spcBef>
                    <a:spcPts val="720"/>
                  </a:spcBef>
                </a:pPr>
                <a:endParaRPr lang="en-US" spc="-61" dirty="0">
                  <a:gradFill>
                    <a:gsLst>
                      <a:gs pos="2917">
                        <a:schemeClr val="tx1"/>
                      </a:gs>
                      <a:gs pos="30000">
                        <a:schemeClr val="tx1"/>
                      </a:gs>
                    </a:gsLst>
                    <a:lin ang="5400000" scaled="0"/>
                  </a:gradFill>
                </a:endParaRPr>
              </a:p>
            </p:txBody>
          </p:sp>
          <p:sp>
            <p:nvSpPr>
              <p:cNvPr id="20" name="Freeform 511"/>
              <p:cNvSpPr>
                <a:spLocks/>
              </p:cNvSpPr>
              <p:nvPr/>
            </p:nvSpPr>
            <p:spPr bwMode="auto">
              <a:xfrm>
                <a:off x="5100060" y="3710040"/>
                <a:ext cx="1920" cy="1918"/>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4991897" y="2813971"/>
              <a:ext cx="1492241" cy="843673"/>
              <a:chOff x="8172451" y="3778253"/>
              <a:chExt cx="1311275" cy="741360"/>
            </a:xfrm>
            <a:solidFill>
              <a:schemeClr val="tx2">
                <a:lumMod val="75000"/>
              </a:schemeClr>
            </a:solidFill>
          </p:grpSpPr>
          <p:sp>
            <p:nvSpPr>
              <p:cNvPr id="28" name="Freeform 624"/>
              <p:cNvSpPr>
                <a:spLocks/>
              </p:cNvSpPr>
              <p:nvPr/>
            </p:nvSpPr>
            <p:spPr bwMode="auto">
              <a:xfrm>
                <a:off x="8172451" y="3778253"/>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7778222" y="2675582"/>
            <a:ext cx="2742010" cy="3474724"/>
            <a:chOff x="8044922" y="2675582"/>
            <a:chExt cx="2742010" cy="3474724"/>
          </a:xfrm>
        </p:grpSpPr>
        <p:sp>
          <p:nvSpPr>
            <p:cNvPr id="6" name="TextBox 5"/>
            <p:cNvSpPr txBox="1"/>
            <p:nvPr/>
          </p:nvSpPr>
          <p:spPr>
            <a:xfrm>
              <a:off x="8044922" y="409384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Quality of Service (QoS)</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Consistent level of performance based on SLAs</a:t>
              </a:r>
            </a:p>
          </p:txBody>
        </p:sp>
        <p:grpSp>
          <p:nvGrpSpPr>
            <p:cNvPr id="36" name="Group 35"/>
            <p:cNvGrpSpPr/>
            <p:nvPr/>
          </p:nvGrpSpPr>
          <p:grpSpPr>
            <a:xfrm>
              <a:off x="8044922" y="2675582"/>
              <a:ext cx="1182688" cy="1182688"/>
              <a:chOff x="4529138" y="1731963"/>
              <a:chExt cx="1031875" cy="1031875"/>
            </a:xfrm>
            <a:solidFill>
              <a:schemeClr val="tx2">
                <a:lumMod val="75000"/>
              </a:schemeClr>
            </a:solidFill>
          </p:grpSpPr>
          <p:sp>
            <p:nvSpPr>
              <p:cNvPr id="37" name="Freeform 18"/>
              <p:cNvSpPr>
                <a:spLocks noEditPoints="1"/>
              </p:cNvSpPr>
              <p:nvPr/>
            </p:nvSpPr>
            <p:spPr bwMode="auto">
              <a:xfrm>
                <a:off x="4908551" y="2027238"/>
                <a:ext cx="428625" cy="357188"/>
              </a:xfrm>
              <a:custGeom>
                <a:avLst/>
                <a:gdLst>
                  <a:gd name="T0" fmla="*/ 47 w 497"/>
                  <a:gd name="T1" fmla="*/ 340 h 415"/>
                  <a:gd name="T2" fmla="*/ 246 w 497"/>
                  <a:gd name="T3" fmla="*/ 368 h 415"/>
                  <a:gd name="T4" fmla="*/ 497 w 497"/>
                  <a:gd name="T5" fmla="*/ 0 h 415"/>
                  <a:gd name="T6" fmla="*/ 75 w 497"/>
                  <a:gd name="T7" fmla="*/ 141 h 415"/>
                  <a:gd name="T8" fmla="*/ 47 w 497"/>
                  <a:gd name="T9" fmla="*/ 340 h 415"/>
                  <a:gd name="T10" fmla="*/ 158 w 497"/>
                  <a:gd name="T11" fmla="*/ 169 h 415"/>
                  <a:gd name="T12" fmla="*/ 245 w 497"/>
                  <a:gd name="T13" fmla="*/ 256 h 415"/>
                  <a:gd name="T14" fmla="*/ 158 w 497"/>
                  <a:gd name="T15" fmla="*/ 343 h 415"/>
                  <a:gd name="T16" fmla="*/ 71 w 497"/>
                  <a:gd name="T17" fmla="*/ 256 h 415"/>
                  <a:gd name="T18" fmla="*/ 158 w 497"/>
                  <a:gd name="T19"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7" h="415">
                    <a:moveTo>
                      <a:pt x="47" y="340"/>
                    </a:moveTo>
                    <a:cubicBezTo>
                      <a:pt x="95" y="403"/>
                      <a:pt x="184" y="415"/>
                      <a:pt x="246" y="368"/>
                    </a:cubicBezTo>
                    <a:cubicBezTo>
                      <a:pt x="309" y="320"/>
                      <a:pt x="497" y="0"/>
                      <a:pt x="497" y="0"/>
                    </a:cubicBezTo>
                    <a:cubicBezTo>
                      <a:pt x="497" y="0"/>
                      <a:pt x="137" y="94"/>
                      <a:pt x="75" y="141"/>
                    </a:cubicBezTo>
                    <a:cubicBezTo>
                      <a:pt x="12" y="189"/>
                      <a:pt x="0" y="278"/>
                      <a:pt x="47" y="340"/>
                    </a:cubicBezTo>
                    <a:close/>
                    <a:moveTo>
                      <a:pt x="158" y="169"/>
                    </a:moveTo>
                    <a:cubicBezTo>
                      <a:pt x="206" y="169"/>
                      <a:pt x="245" y="208"/>
                      <a:pt x="245" y="256"/>
                    </a:cubicBezTo>
                    <a:cubicBezTo>
                      <a:pt x="245" y="304"/>
                      <a:pt x="206" y="343"/>
                      <a:pt x="158" y="343"/>
                    </a:cubicBezTo>
                    <a:cubicBezTo>
                      <a:pt x="110" y="343"/>
                      <a:pt x="71" y="304"/>
                      <a:pt x="71" y="256"/>
                    </a:cubicBezTo>
                    <a:cubicBezTo>
                      <a:pt x="71" y="208"/>
                      <a:pt x="110" y="169"/>
                      <a:pt x="15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p:cNvSpPr>
                <a:spLocks noEditPoints="1"/>
              </p:cNvSpPr>
              <p:nvPr/>
            </p:nvSpPr>
            <p:spPr bwMode="auto">
              <a:xfrm>
                <a:off x="4529138" y="1731963"/>
                <a:ext cx="1031875" cy="1031875"/>
              </a:xfrm>
              <a:custGeom>
                <a:avLst/>
                <a:gdLst>
                  <a:gd name="T0" fmla="*/ 600 w 1200"/>
                  <a:gd name="T1" fmla="*/ 0 h 1200"/>
                  <a:gd name="T2" fmla="*/ 0 w 1200"/>
                  <a:gd name="T3" fmla="*/ 600 h 1200"/>
                  <a:gd name="T4" fmla="*/ 600 w 1200"/>
                  <a:gd name="T5" fmla="*/ 1200 h 1200"/>
                  <a:gd name="T6" fmla="*/ 1200 w 1200"/>
                  <a:gd name="T7" fmla="*/ 600 h 1200"/>
                  <a:gd name="T8" fmla="*/ 600 w 1200"/>
                  <a:gd name="T9" fmla="*/ 0 h 1200"/>
                  <a:gd name="T10" fmla="*/ 1093 w 1200"/>
                  <a:gd name="T11" fmla="*/ 831 h 1200"/>
                  <a:gd name="T12" fmla="*/ 971 w 1200"/>
                  <a:gd name="T13" fmla="*/ 997 h 1200"/>
                  <a:gd name="T14" fmla="*/ 878 w 1200"/>
                  <a:gd name="T15" fmla="*/ 983 h 1200"/>
                  <a:gd name="T16" fmla="*/ 863 w 1200"/>
                  <a:gd name="T17" fmla="*/ 1076 h 1200"/>
                  <a:gd name="T18" fmla="*/ 667 w 1200"/>
                  <a:gd name="T19" fmla="*/ 1140 h 1200"/>
                  <a:gd name="T20" fmla="*/ 600 w 1200"/>
                  <a:gd name="T21" fmla="*/ 1073 h 1200"/>
                  <a:gd name="T22" fmla="*/ 533 w 1200"/>
                  <a:gd name="T23" fmla="*/ 1140 h 1200"/>
                  <a:gd name="T24" fmla="*/ 337 w 1200"/>
                  <a:gd name="T25" fmla="*/ 1076 h 1200"/>
                  <a:gd name="T26" fmla="*/ 322 w 1200"/>
                  <a:gd name="T27" fmla="*/ 983 h 1200"/>
                  <a:gd name="T28" fmla="*/ 229 w 1200"/>
                  <a:gd name="T29" fmla="*/ 997 h 1200"/>
                  <a:gd name="T30" fmla="*/ 107 w 1200"/>
                  <a:gd name="T31" fmla="*/ 831 h 1200"/>
                  <a:gd name="T32" fmla="*/ 150 w 1200"/>
                  <a:gd name="T33" fmla="*/ 746 h 1200"/>
                  <a:gd name="T34" fmla="*/ 66 w 1200"/>
                  <a:gd name="T35" fmla="*/ 703 h 1200"/>
                  <a:gd name="T36" fmla="*/ 56 w 1200"/>
                  <a:gd name="T37" fmla="*/ 600 h 1200"/>
                  <a:gd name="T38" fmla="*/ 66 w 1200"/>
                  <a:gd name="T39" fmla="*/ 497 h 1200"/>
                  <a:gd name="T40" fmla="*/ 150 w 1200"/>
                  <a:gd name="T41" fmla="*/ 454 h 1200"/>
                  <a:gd name="T42" fmla="*/ 107 w 1200"/>
                  <a:gd name="T43" fmla="*/ 369 h 1200"/>
                  <a:gd name="T44" fmla="*/ 229 w 1200"/>
                  <a:gd name="T45" fmla="*/ 203 h 1200"/>
                  <a:gd name="T46" fmla="*/ 322 w 1200"/>
                  <a:gd name="T47" fmla="*/ 217 h 1200"/>
                  <a:gd name="T48" fmla="*/ 337 w 1200"/>
                  <a:gd name="T49" fmla="*/ 124 h 1200"/>
                  <a:gd name="T50" fmla="*/ 533 w 1200"/>
                  <a:gd name="T51" fmla="*/ 60 h 1200"/>
                  <a:gd name="T52" fmla="*/ 600 w 1200"/>
                  <a:gd name="T53" fmla="*/ 127 h 1200"/>
                  <a:gd name="T54" fmla="*/ 667 w 1200"/>
                  <a:gd name="T55" fmla="*/ 60 h 1200"/>
                  <a:gd name="T56" fmla="*/ 863 w 1200"/>
                  <a:gd name="T57" fmla="*/ 124 h 1200"/>
                  <a:gd name="T58" fmla="*/ 878 w 1200"/>
                  <a:gd name="T59" fmla="*/ 217 h 1200"/>
                  <a:gd name="T60" fmla="*/ 971 w 1200"/>
                  <a:gd name="T61" fmla="*/ 203 h 1200"/>
                  <a:gd name="T62" fmla="*/ 1093 w 1200"/>
                  <a:gd name="T63" fmla="*/ 369 h 1200"/>
                  <a:gd name="T64" fmla="*/ 1050 w 1200"/>
                  <a:gd name="T65" fmla="*/ 454 h 1200"/>
                  <a:gd name="T66" fmla="*/ 1134 w 1200"/>
                  <a:gd name="T67" fmla="*/ 497 h 1200"/>
                  <a:gd name="T68" fmla="*/ 1144 w 1200"/>
                  <a:gd name="T69" fmla="*/ 600 h 1200"/>
                  <a:gd name="T70" fmla="*/ 1134 w 1200"/>
                  <a:gd name="T71" fmla="*/ 703 h 1200"/>
                  <a:gd name="T72" fmla="*/ 1050 w 1200"/>
                  <a:gd name="T73" fmla="*/ 746 h 1200"/>
                  <a:gd name="T74" fmla="*/ 1093 w 1200"/>
                  <a:gd name="T75" fmla="*/ 83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0" h="1200">
                    <a:moveTo>
                      <a:pt x="600" y="0"/>
                    </a:moveTo>
                    <a:cubicBezTo>
                      <a:pt x="269" y="0"/>
                      <a:pt x="0" y="269"/>
                      <a:pt x="0" y="600"/>
                    </a:cubicBezTo>
                    <a:cubicBezTo>
                      <a:pt x="0" y="931"/>
                      <a:pt x="269" y="1200"/>
                      <a:pt x="600" y="1200"/>
                    </a:cubicBezTo>
                    <a:cubicBezTo>
                      <a:pt x="931" y="1200"/>
                      <a:pt x="1200" y="931"/>
                      <a:pt x="1200" y="600"/>
                    </a:cubicBezTo>
                    <a:cubicBezTo>
                      <a:pt x="1200" y="269"/>
                      <a:pt x="931" y="0"/>
                      <a:pt x="600" y="0"/>
                    </a:cubicBezTo>
                    <a:close/>
                    <a:moveTo>
                      <a:pt x="1093" y="831"/>
                    </a:moveTo>
                    <a:cubicBezTo>
                      <a:pt x="1063" y="894"/>
                      <a:pt x="1022" y="950"/>
                      <a:pt x="971" y="997"/>
                    </a:cubicBezTo>
                    <a:cubicBezTo>
                      <a:pt x="878" y="983"/>
                      <a:pt x="878" y="983"/>
                      <a:pt x="878" y="983"/>
                    </a:cubicBezTo>
                    <a:cubicBezTo>
                      <a:pt x="863" y="1076"/>
                      <a:pt x="863" y="1076"/>
                      <a:pt x="863" y="1076"/>
                    </a:cubicBezTo>
                    <a:cubicBezTo>
                      <a:pt x="804" y="1109"/>
                      <a:pt x="737" y="1131"/>
                      <a:pt x="667" y="1140"/>
                    </a:cubicBezTo>
                    <a:cubicBezTo>
                      <a:pt x="600" y="1073"/>
                      <a:pt x="600" y="1073"/>
                      <a:pt x="600" y="1073"/>
                    </a:cubicBezTo>
                    <a:cubicBezTo>
                      <a:pt x="533" y="1140"/>
                      <a:pt x="533" y="1140"/>
                      <a:pt x="533" y="1140"/>
                    </a:cubicBezTo>
                    <a:cubicBezTo>
                      <a:pt x="463" y="1131"/>
                      <a:pt x="396" y="1109"/>
                      <a:pt x="337" y="1076"/>
                    </a:cubicBezTo>
                    <a:cubicBezTo>
                      <a:pt x="322" y="983"/>
                      <a:pt x="322" y="983"/>
                      <a:pt x="322" y="983"/>
                    </a:cubicBezTo>
                    <a:cubicBezTo>
                      <a:pt x="229" y="997"/>
                      <a:pt x="229" y="997"/>
                      <a:pt x="229" y="997"/>
                    </a:cubicBezTo>
                    <a:cubicBezTo>
                      <a:pt x="178" y="950"/>
                      <a:pt x="137" y="894"/>
                      <a:pt x="107" y="831"/>
                    </a:cubicBezTo>
                    <a:cubicBezTo>
                      <a:pt x="150" y="746"/>
                      <a:pt x="150" y="746"/>
                      <a:pt x="150" y="746"/>
                    </a:cubicBezTo>
                    <a:cubicBezTo>
                      <a:pt x="66" y="703"/>
                      <a:pt x="66" y="703"/>
                      <a:pt x="66" y="703"/>
                    </a:cubicBezTo>
                    <a:cubicBezTo>
                      <a:pt x="59" y="670"/>
                      <a:pt x="56" y="635"/>
                      <a:pt x="56" y="600"/>
                    </a:cubicBezTo>
                    <a:cubicBezTo>
                      <a:pt x="56" y="565"/>
                      <a:pt x="59" y="530"/>
                      <a:pt x="66" y="497"/>
                    </a:cubicBezTo>
                    <a:cubicBezTo>
                      <a:pt x="150" y="454"/>
                      <a:pt x="150" y="454"/>
                      <a:pt x="150" y="454"/>
                    </a:cubicBezTo>
                    <a:cubicBezTo>
                      <a:pt x="107" y="369"/>
                      <a:pt x="107" y="369"/>
                      <a:pt x="107" y="369"/>
                    </a:cubicBezTo>
                    <a:cubicBezTo>
                      <a:pt x="137" y="306"/>
                      <a:pt x="178" y="250"/>
                      <a:pt x="229" y="203"/>
                    </a:cubicBezTo>
                    <a:cubicBezTo>
                      <a:pt x="322" y="217"/>
                      <a:pt x="322" y="217"/>
                      <a:pt x="322" y="217"/>
                    </a:cubicBezTo>
                    <a:cubicBezTo>
                      <a:pt x="337" y="124"/>
                      <a:pt x="337" y="124"/>
                      <a:pt x="337" y="124"/>
                    </a:cubicBezTo>
                    <a:cubicBezTo>
                      <a:pt x="396" y="91"/>
                      <a:pt x="463" y="69"/>
                      <a:pt x="533" y="60"/>
                    </a:cubicBezTo>
                    <a:cubicBezTo>
                      <a:pt x="600" y="127"/>
                      <a:pt x="600" y="127"/>
                      <a:pt x="600" y="127"/>
                    </a:cubicBezTo>
                    <a:cubicBezTo>
                      <a:pt x="667" y="60"/>
                      <a:pt x="667" y="60"/>
                      <a:pt x="667" y="60"/>
                    </a:cubicBezTo>
                    <a:cubicBezTo>
                      <a:pt x="737" y="69"/>
                      <a:pt x="804" y="91"/>
                      <a:pt x="863" y="124"/>
                    </a:cubicBezTo>
                    <a:cubicBezTo>
                      <a:pt x="878" y="217"/>
                      <a:pt x="878" y="217"/>
                      <a:pt x="878" y="217"/>
                    </a:cubicBezTo>
                    <a:cubicBezTo>
                      <a:pt x="971" y="203"/>
                      <a:pt x="971" y="203"/>
                      <a:pt x="971" y="203"/>
                    </a:cubicBezTo>
                    <a:cubicBezTo>
                      <a:pt x="1022" y="250"/>
                      <a:pt x="1063" y="306"/>
                      <a:pt x="1093" y="369"/>
                    </a:cubicBezTo>
                    <a:cubicBezTo>
                      <a:pt x="1050" y="454"/>
                      <a:pt x="1050" y="454"/>
                      <a:pt x="1050" y="454"/>
                    </a:cubicBezTo>
                    <a:cubicBezTo>
                      <a:pt x="1134" y="497"/>
                      <a:pt x="1134" y="497"/>
                      <a:pt x="1134" y="497"/>
                    </a:cubicBezTo>
                    <a:cubicBezTo>
                      <a:pt x="1141" y="530"/>
                      <a:pt x="1144" y="565"/>
                      <a:pt x="1144" y="600"/>
                    </a:cubicBezTo>
                    <a:cubicBezTo>
                      <a:pt x="1144" y="635"/>
                      <a:pt x="1141" y="670"/>
                      <a:pt x="1134" y="703"/>
                    </a:cubicBezTo>
                    <a:cubicBezTo>
                      <a:pt x="1050" y="746"/>
                      <a:pt x="1050" y="746"/>
                      <a:pt x="1050" y="746"/>
                    </a:cubicBezTo>
                    <a:lnTo>
                      <a:pt x="1093" y="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0"/>
              <p:cNvSpPr>
                <a:spLocks noChangeArrowheads="1"/>
              </p:cNvSpPr>
              <p:nvPr/>
            </p:nvSpPr>
            <p:spPr bwMode="auto">
              <a:xfrm>
                <a:off x="5018088" y="222091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232055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274320"/>
            <a:ext cx="13378816" cy="1312988"/>
          </a:xfrm>
        </p:spPr>
        <p:txBody>
          <a:bodyPr/>
          <a:lstStyle/>
          <a:p>
            <a:r>
              <a:rPr lang="en-US" dirty="0" smtClean="0"/>
              <a:t>QoS minimum bandwidth</a:t>
            </a:r>
            <a:br>
              <a:rPr lang="en-US" dirty="0" smtClean="0"/>
            </a:br>
            <a:r>
              <a:rPr lang="en-US" sz="2880" dirty="0">
                <a:solidFill>
                  <a:schemeClr val="tx1"/>
                </a:solidFill>
              </a:rPr>
              <a:t>Features and mechanisms</a:t>
            </a:r>
          </a:p>
        </p:txBody>
      </p:sp>
      <p:sp>
        <p:nvSpPr>
          <p:cNvPr id="31" name="Rectangle 3"/>
          <p:cNvSpPr>
            <a:spLocks noChangeArrowheads="1"/>
          </p:cNvSpPr>
          <p:nvPr/>
        </p:nvSpPr>
        <p:spPr bwMode="auto">
          <a:xfrm>
            <a:off x="6385698" y="1946501"/>
            <a:ext cx="3207751" cy="801475"/>
          </a:xfrm>
          <a:prstGeom prst="rect">
            <a:avLst/>
          </a:prstGeom>
          <a:noFill/>
          <a:ln w="9525">
            <a:noFill/>
            <a:miter lim="800000"/>
            <a:headEnd/>
            <a:tailEnd/>
          </a:ln>
        </p:spPr>
        <p:txBody>
          <a:bodyPr wrap="square" lIns="91415" tIns="45707" rIns="91415" bIns="45707">
            <a:spAutoFit/>
          </a:bodyPr>
          <a:lstStyle/>
          <a:p>
            <a:pPr>
              <a:lnSpc>
                <a:spcPct val="80000"/>
              </a:lnSpc>
            </a:pPr>
            <a:r>
              <a:rPr lang="en-US" sz="2880" dirty="0">
                <a:solidFill>
                  <a:schemeClr val="tx2"/>
                </a:solidFill>
                <a:latin typeface="+mj-lt"/>
              </a:rPr>
              <a:t>Relative minimum bandwidth</a:t>
            </a:r>
          </a:p>
        </p:txBody>
      </p:sp>
      <p:sp>
        <p:nvSpPr>
          <p:cNvPr id="32" name="Rectangle 8"/>
          <p:cNvSpPr>
            <a:spLocks noChangeArrowheads="1"/>
          </p:cNvSpPr>
          <p:nvPr/>
        </p:nvSpPr>
        <p:spPr bwMode="auto">
          <a:xfrm>
            <a:off x="10612767" y="1946501"/>
            <a:ext cx="2953492" cy="801475"/>
          </a:xfrm>
          <a:prstGeom prst="rect">
            <a:avLst/>
          </a:prstGeom>
          <a:noFill/>
          <a:ln w="9525">
            <a:noFill/>
            <a:miter lim="800000"/>
            <a:headEnd/>
            <a:tailEnd/>
          </a:ln>
        </p:spPr>
        <p:txBody>
          <a:bodyPr wrap="square" lIns="91415" tIns="45707" rIns="91415" bIns="45707">
            <a:spAutoFit/>
          </a:bodyPr>
          <a:lstStyle/>
          <a:p>
            <a:pPr>
              <a:lnSpc>
                <a:spcPct val="80000"/>
              </a:lnSpc>
            </a:pPr>
            <a:r>
              <a:rPr lang="en-US" sz="2880" dirty="0">
                <a:solidFill>
                  <a:schemeClr val="tx2"/>
                </a:solidFill>
                <a:latin typeface="+mj-lt"/>
              </a:rPr>
              <a:t>Strict minimum bandwidth</a:t>
            </a:r>
          </a:p>
        </p:txBody>
      </p:sp>
      <p:sp>
        <p:nvSpPr>
          <p:cNvPr id="39" name="Rectangle 3"/>
          <p:cNvSpPr>
            <a:spLocks noChangeArrowheads="1"/>
          </p:cNvSpPr>
          <p:nvPr/>
        </p:nvSpPr>
        <p:spPr bwMode="auto">
          <a:xfrm>
            <a:off x="6385698" y="5116127"/>
            <a:ext cx="3253966" cy="978703"/>
          </a:xfrm>
          <a:prstGeom prst="rect">
            <a:avLst/>
          </a:prstGeom>
          <a:noFill/>
          <a:ln w="9525">
            <a:noFill/>
            <a:miter lim="800000"/>
            <a:headEnd/>
            <a:tailEnd/>
          </a:ln>
        </p:spPr>
        <p:txBody>
          <a:bodyPr wrap="square" lIns="91415" tIns="45707" rIns="91415" bIns="45707">
            <a:spAutoFit/>
          </a:bodyPr>
          <a:lstStyle/>
          <a:p>
            <a:r>
              <a:rPr lang="en-US" sz="2880" dirty="0">
                <a:solidFill>
                  <a:schemeClr val="tx2"/>
                </a:solidFill>
                <a:latin typeface="+mj-lt"/>
              </a:rPr>
              <a:t>Bandwidth oversubscription</a:t>
            </a:r>
          </a:p>
        </p:txBody>
      </p:sp>
      <p:sp>
        <p:nvSpPr>
          <p:cNvPr id="23" name="Rectangle 22"/>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defTabSz="1096919" fontAlgn="base">
              <a:lnSpc>
                <a:spcPct val="90000"/>
              </a:lnSpc>
              <a:spcBef>
                <a:spcPct val="0"/>
              </a:spcBef>
              <a:spcAft>
                <a:spcPct val="0"/>
              </a:spcAft>
            </a:pPr>
            <a:r>
              <a:rPr lang="en-US" sz="1440" dirty="0">
                <a:solidFill>
                  <a:srgbClr val="FFFFFE"/>
                </a:solidFill>
              </a:rPr>
              <a:t>CONTINUOUS SERVICES</a:t>
            </a:r>
          </a:p>
          <a:p>
            <a:pPr algn="r" defTabSz="1096919" fontAlgn="base">
              <a:lnSpc>
                <a:spcPct val="90000"/>
              </a:lnSpc>
              <a:spcBef>
                <a:spcPct val="0"/>
              </a:spcBef>
              <a:spcAft>
                <a:spcPct val="0"/>
              </a:spcAft>
            </a:pPr>
            <a:endParaRPr lang="en-US" sz="1440" dirty="0">
              <a:solidFill>
                <a:srgbClr val="FFFFFE"/>
              </a:solidFill>
            </a:endParaRPr>
          </a:p>
        </p:txBody>
      </p:sp>
      <p:sp>
        <p:nvSpPr>
          <p:cNvPr id="12" name="Trapezoid 11"/>
          <p:cNvSpPr/>
          <p:nvPr/>
        </p:nvSpPr>
        <p:spPr bwMode="auto">
          <a:xfrm rot="16200000">
            <a:off x="1640586" y="1164575"/>
            <a:ext cx="3496985" cy="5417502"/>
          </a:xfrm>
          <a:prstGeom prst="trapezoid">
            <a:avLst>
              <a:gd name="adj" fmla="val 8395"/>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109723" tIns="54862" rIns="219456" bIns="54862" numCol="1" rtlCol="0" anchor="t" anchorCtr="0" compatLnSpc="1">
            <a:prstTxWarp prst="textNoShape">
              <a:avLst/>
            </a:prstTxWarp>
          </a:bodyPr>
          <a:lstStyle/>
          <a:p>
            <a:pPr marL="0" lvl="1" defTabSz="554873">
              <a:lnSpc>
                <a:spcPct val="90000"/>
              </a:lnSpc>
            </a:pPr>
            <a:r>
              <a:rPr lang="en-US" sz="2880" dirty="0">
                <a:solidFill>
                  <a:srgbClr val="FFFFFE"/>
                </a:solidFill>
                <a:latin typeface="Segoe UI Light"/>
                <a:cs typeface="Segoe UI" pitchFamily="34" charset="0"/>
              </a:rPr>
              <a:t>Features</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Establishes a bandwidth floor</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Assigns specified bandwidth for each type </a:t>
            </a:r>
            <a:br>
              <a:rPr lang="en-US" sz="1920" dirty="0">
                <a:solidFill>
                  <a:srgbClr val="FFFFFE"/>
                </a:solidFill>
                <a:cs typeface="Segoe UI" pitchFamily="34" charset="0"/>
              </a:rPr>
            </a:br>
            <a:r>
              <a:rPr lang="en-US" sz="1920" dirty="0">
                <a:solidFill>
                  <a:srgbClr val="FFFFFE"/>
                </a:solidFill>
                <a:cs typeface="Segoe UI" pitchFamily="34" charset="0"/>
              </a:rPr>
              <a:t>of traffic</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Helps to ensure fair sharing during congestion</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Can exceed quota with no congestion</a:t>
            </a:r>
          </a:p>
        </p:txBody>
      </p:sp>
      <p:sp>
        <p:nvSpPr>
          <p:cNvPr id="13" name="Trapezoid 12"/>
          <p:cNvSpPr/>
          <p:nvPr/>
        </p:nvSpPr>
        <p:spPr bwMode="auto">
          <a:xfrm rot="5400000" flipH="1">
            <a:off x="2354534" y="3776017"/>
            <a:ext cx="2069074" cy="5417502"/>
          </a:xfrm>
          <a:prstGeom prst="trapezoid">
            <a:avLst>
              <a:gd name="adj" fmla="val 1312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54864" rIns="109728" bIns="329184" numCol="1" rtlCol="0" anchor="t" anchorCtr="0" compatLnSpc="1">
            <a:prstTxWarp prst="textNoShape">
              <a:avLst/>
            </a:prstTxWarp>
          </a:bodyPr>
          <a:lstStyle/>
          <a:p>
            <a:pPr marL="0" lvl="1" defTabSz="554873">
              <a:lnSpc>
                <a:spcPct val="90000"/>
              </a:lnSpc>
              <a:spcBef>
                <a:spcPct val="75000"/>
              </a:spcBef>
              <a:buClr>
                <a:srgbClr val="11A7D5"/>
              </a:buClr>
            </a:pPr>
            <a:r>
              <a:rPr lang="en-US" sz="2880" dirty="0">
                <a:solidFill>
                  <a:srgbClr val="FFFFFE"/>
                </a:solidFill>
                <a:latin typeface="Segoe UI Light"/>
                <a:cs typeface="Segoe UI" pitchFamily="34" charset="0"/>
              </a:rPr>
              <a:t>Two mechanisms</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Enhanced packet scheduler (software)</a:t>
            </a:r>
          </a:p>
          <a:p>
            <a:pPr marL="200026" lvl="1" indent="-200026" defTabSz="554873">
              <a:lnSpc>
                <a:spcPct val="90000"/>
              </a:lnSpc>
              <a:spcBef>
                <a:spcPts val="720"/>
              </a:spcBef>
              <a:spcAft>
                <a:spcPts val="720"/>
              </a:spcAft>
              <a:buFont typeface="Arial" pitchFamily="34" charset="0"/>
              <a:buChar char="•"/>
            </a:pPr>
            <a:r>
              <a:rPr lang="en-US" sz="1920" dirty="0">
                <a:solidFill>
                  <a:srgbClr val="FFFFFE"/>
                </a:solidFill>
                <a:cs typeface="Segoe UI" pitchFamily="34" charset="0"/>
              </a:rPr>
              <a:t>Network adapter with DCB support (hardware)</a:t>
            </a:r>
          </a:p>
        </p:txBody>
      </p:sp>
      <p:grpSp>
        <p:nvGrpSpPr>
          <p:cNvPr id="9" name="Group 8"/>
          <p:cNvGrpSpPr/>
          <p:nvPr/>
        </p:nvGrpSpPr>
        <p:grpSpPr>
          <a:xfrm>
            <a:off x="6371925" y="2849078"/>
            <a:ext cx="3515126" cy="1953928"/>
            <a:chOff x="5308349" y="2374231"/>
            <a:chExt cx="2929272" cy="1628273"/>
          </a:xfrm>
        </p:grpSpPr>
        <p:sp>
          <p:nvSpPr>
            <p:cNvPr id="15" name="Rectangle 14"/>
            <p:cNvSpPr/>
            <p:nvPr/>
          </p:nvSpPr>
          <p:spPr bwMode="auto">
            <a:xfrm>
              <a:off x="5308349" y="2374231"/>
              <a:ext cx="2929272" cy="162827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16" name="Rectangle 15"/>
            <p:cNvSpPr/>
            <p:nvPr/>
          </p:nvSpPr>
          <p:spPr bwMode="auto">
            <a:xfrm>
              <a:off x="5382491" y="2452255"/>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Normal priority</a:t>
              </a:r>
            </a:p>
          </p:txBody>
        </p:sp>
        <p:sp>
          <p:nvSpPr>
            <p:cNvPr id="17" name="Rectangle 16"/>
            <p:cNvSpPr/>
            <p:nvPr/>
          </p:nvSpPr>
          <p:spPr bwMode="auto">
            <a:xfrm>
              <a:off x="6380018" y="2452255"/>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High priority</a:t>
              </a:r>
            </a:p>
          </p:txBody>
        </p:sp>
        <p:sp>
          <p:nvSpPr>
            <p:cNvPr id="18" name="Rectangle 17"/>
            <p:cNvSpPr/>
            <p:nvPr/>
          </p:nvSpPr>
          <p:spPr bwMode="auto">
            <a:xfrm>
              <a:off x="7387936" y="2452255"/>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Critical</a:t>
              </a:r>
            </a:p>
          </p:txBody>
        </p:sp>
        <p:sp>
          <p:nvSpPr>
            <p:cNvPr id="19" name="Rectangle 5"/>
            <p:cNvSpPr/>
            <p:nvPr/>
          </p:nvSpPr>
          <p:spPr bwMode="auto">
            <a:xfrm>
              <a:off x="6618361" y="3643530"/>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20" name="Straight Connector 19"/>
            <p:cNvCxnSpPr/>
            <p:nvPr/>
          </p:nvCxnSpPr>
          <p:spPr>
            <a:xfrm flipH="1">
              <a:off x="5746173" y="2868757"/>
              <a:ext cx="2165" cy="43555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5"/>
            <p:cNvSpPr/>
            <p:nvPr/>
          </p:nvSpPr>
          <p:spPr bwMode="auto">
            <a:xfrm>
              <a:off x="5662398"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22" name="Straight Connector 21"/>
            <p:cNvCxnSpPr/>
            <p:nvPr/>
          </p:nvCxnSpPr>
          <p:spPr>
            <a:xfrm>
              <a:off x="6779561" y="2868757"/>
              <a:ext cx="0" cy="78884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5"/>
            <p:cNvSpPr/>
            <p:nvPr/>
          </p:nvSpPr>
          <p:spPr bwMode="auto">
            <a:xfrm>
              <a:off x="6693621"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25" name="Straight Connector 24"/>
            <p:cNvCxnSpPr/>
            <p:nvPr/>
          </p:nvCxnSpPr>
          <p:spPr>
            <a:xfrm flipH="1">
              <a:off x="7762008" y="2868757"/>
              <a:ext cx="1225" cy="41477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5"/>
            <p:cNvSpPr/>
            <p:nvPr/>
          </p:nvSpPr>
          <p:spPr bwMode="auto">
            <a:xfrm>
              <a:off x="7677293"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sp>
          <p:nvSpPr>
            <p:cNvPr id="27" name="Rectangle 26"/>
            <p:cNvSpPr/>
            <p:nvPr/>
          </p:nvSpPr>
          <p:spPr bwMode="auto">
            <a:xfrm>
              <a:off x="5382491" y="3273137"/>
              <a:ext cx="2788920" cy="27709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680" dirty="0">
                  <a:solidFill>
                    <a:srgbClr val="FFFFFE"/>
                  </a:solidFill>
                </a:rPr>
                <a:t>Hyper‑V Extensible Switch</a:t>
              </a:r>
            </a:p>
          </p:txBody>
        </p:sp>
        <p:sp>
          <p:nvSpPr>
            <p:cNvPr id="28" name="Rectangle 27"/>
            <p:cNvSpPr/>
            <p:nvPr/>
          </p:nvSpPr>
          <p:spPr>
            <a:xfrm>
              <a:off x="5721983" y="3039974"/>
              <a:ext cx="375637" cy="187765"/>
            </a:xfrm>
            <a:prstGeom prst="rect">
              <a:avLst/>
            </a:prstGeom>
          </p:spPr>
          <p:txBody>
            <a:bodyPr wrap="none">
              <a:spAutoFit/>
            </a:bodyPr>
            <a:lstStyle/>
            <a:p>
              <a:pPr defTabSz="1096919" fontAlgn="base">
                <a:lnSpc>
                  <a:spcPct val="90000"/>
                </a:lnSpc>
                <a:spcBef>
                  <a:spcPct val="0"/>
                </a:spcBef>
                <a:spcAft>
                  <a:spcPct val="0"/>
                </a:spcAft>
              </a:pPr>
              <a:r>
                <a:rPr lang="en-US" sz="960" dirty="0"/>
                <a:t>W=1</a:t>
              </a:r>
            </a:p>
          </p:txBody>
        </p:sp>
        <p:sp>
          <p:nvSpPr>
            <p:cNvPr id="33" name="Rectangle 32"/>
            <p:cNvSpPr/>
            <p:nvPr/>
          </p:nvSpPr>
          <p:spPr>
            <a:xfrm>
              <a:off x="6740292" y="3039974"/>
              <a:ext cx="375637" cy="187765"/>
            </a:xfrm>
            <a:prstGeom prst="rect">
              <a:avLst/>
            </a:prstGeom>
          </p:spPr>
          <p:txBody>
            <a:bodyPr wrap="none">
              <a:spAutoFit/>
            </a:bodyPr>
            <a:lstStyle/>
            <a:p>
              <a:pPr defTabSz="1096919" fontAlgn="base">
                <a:lnSpc>
                  <a:spcPct val="90000"/>
                </a:lnSpc>
                <a:spcBef>
                  <a:spcPct val="0"/>
                </a:spcBef>
                <a:spcAft>
                  <a:spcPct val="0"/>
                </a:spcAft>
              </a:pPr>
              <a:r>
                <a:rPr lang="en-US" sz="960" dirty="0"/>
                <a:t>W=2</a:t>
              </a:r>
            </a:p>
          </p:txBody>
        </p:sp>
        <p:sp>
          <p:nvSpPr>
            <p:cNvPr id="34" name="Rectangle 33"/>
            <p:cNvSpPr/>
            <p:nvPr/>
          </p:nvSpPr>
          <p:spPr>
            <a:xfrm>
              <a:off x="7717037" y="3039974"/>
              <a:ext cx="375637" cy="187765"/>
            </a:xfrm>
            <a:prstGeom prst="rect">
              <a:avLst/>
            </a:prstGeom>
          </p:spPr>
          <p:txBody>
            <a:bodyPr wrap="none">
              <a:spAutoFit/>
            </a:bodyPr>
            <a:lstStyle/>
            <a:p>
              <a:pPr defTabSz="1096919" fontAlgn="base">
                <a:lnSpc>
                  <a:spcPct val="90000"/>
                </a:lnSpc>
                <a:spcBef>
                  <a:spcPct val="0"/>
                </a:spcBef>
                <a:spcAft>
                  <a:spcPct val="0"/>
                </a:spcAft>
              </a:pPr>
              <a:r>
                <a:rPr lang="en-US" sz="960" dirty="0"/>
                <a:t>W=5</a:t>
              </a:r>
            </a:p>
          </p:txBody>
        </p:sp>
        <p:grpSp>
          <p:nvGrpSpPr>
            <p:cNvPr id="35" name="Group 34"/>
            <p:cNvGrpSpPr/>
            <p:nvPr/>
          </p:nvGrpSpPr>
          <p:grpSpPr>
            <a:xfrm>
              <a:off x="7200826" y="2627599"/>
              <a:ext cx="132358" cy="45763"/>
              <a:chOff x="7200826" y="2627599"/>
              <a:chExt cx="132358" cy="45763"/>
            </a:xfrm>
          </p:grpSpPr>
          <p:sp>
            <p:nvSpPr>
              <p:cNvPr id="36" name="Oval 35"/>
              <p:cNvSpPr>
                <a:spLocks noChangeAspect="1"/>
              </p:cNvSpPr>
              <p:nvPr/>
            </p:nvSpPr>
            <p:spPr bwMode="auto">
              <a:xfrm>
                <a:off x="7200826"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37" name="Oval 36"/>
              <p:cNvSpPr>
                <a:spLocks noChangeAspect="1"/>
              </p:cNvSpPr>
              <p:nvPr/>
            </p:nvSpPr>
            <p:spPr bwMode="auto">
              <a:xfrm>
                <a:off x="7287421"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grpSp>
      </p:grpSp>
      <p:grpSp>
        <p:nvGrpSpPr>
          <p:cNvPr id="8" name="Group 7"/>
          <p:cNvGrpSpPr/>
          <p:nvPr/>
        </p:nvGrpSpPr>
        <p:grpSpPr>
          <a:xfrm>
            <a:off x="10332719" y="2849078"/>
            <a:ext cx="3515126" cy="1953928"/>
            <a:chOff x="8609012" y="2374231"/>
            <a:chExt cx="2929272" cy="1628273"/>
          </a:xfrm>
        </p:grpSpPr>
        <p:sp>
          <p:nvSpPr>
            <p:cNvPr id="87" name="Rectangle 86"/>
            <p:cNvSpPr/>
            <p:nvPr/>
          </p:nvSpPr>
          <p:spPr bwMode="auto">
            <a:xfrm>
              <a:off x="8609012" y="2374231"/>
              <a:ext cx="2929272" cy="162827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65" name="Rectangle 64"/>
            <p:cNvSpPr/>
            <p:nvPr/>
          </p:nvSpPr>
          <p:spPr bwMode="auto">
            <a:xfrm>
              <a:off x="8686799" y="2452255"/>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Bronze tenant</a:t>
              </a:r>
            </a:p>
          </p:txBody>
        </p:sp>
        <p:sp>
          <p:nvSpPr>
            <p:cNvPr id="66" name="Rectangle 65"/>
            <p:cNvSpPr/>
            <p:nvPr/>
          </p:nvSpPr>
          <p:spPr bwMode="auto">
            <a:xfrm>
              <a:off x="9684326" y="2452255"/>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Silver tenant</a:t>
              </a:r>
            </a:p>
          </p:txBody>
        </p:sp>
        <p:sp>
          <p:nvSpPr>
            <p:cNvPr id="67" name="Rectangle 66"/>
            <p:cNvSpPr/>
            <p:nvPr/>
          </p:nvSpPr>
          <p:spPr bwMode="auto">
            <a:xfrm>
              <a:off x="10692244" y="2452255"/>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Gold tenant</a:t>
              </a:r>
            </a:p>
          </p:txBody>
        </p:sp>
        <p:sp>
          <p:nvSpPr>
            <p:cNvPr id="68" name="Rectangle 5"/>
            <p:cNvSpPr/>
            <p:nvPr/>
          </p:nvSpPr>
          <p:spPr bwMode="auto">
            <a:xfrm>
              <a:off x="9922669" y="3643530"/>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69" name="Straight Connector 68"/>
            <p:cNvCxnSpPr/>
            <p:nvPr/>
          </p:nvCxnSpPr>
          <p:spPr>
            <a:xfrm flipH="1">
              <a:off x="9050481" y="2868757"/>
              <a:ext cx="2165" cy="43555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0" name="Rectangle 5"/>
            <p:cNvSpPr/>
            <p:nvPr/>
          </p:nvSpPr>
          <p:spPr bwMode="auto">
            <a:xfrm>
              <a:off x="8966706"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71" name="Straight Connector 70"/>
            <p:cNvCxnSpPr/>
            <p:nvPr/>
          </p:nvCxnSpPr>
          <p:spPr>
            <a:xfrm>
              <a:off x="10083869" y="2868757"/>
              <a:ext cx="0" cy="78884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Rectangle 5"/>
            <p:cNvSpPr/>
            <p:nvPr/>
          </p:nvSpPr>
          <p:spPr bwMode="auto">
            <a:xfrm>
              <a:off x="9997929"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73" name="Straight Connector 72"/>
            <p:cNvCxnSpPr/>
            <p:nvPr/>
          </p:nvCxnSpPr>
          <p:spPr>
            <a:xfrm flipH="1">
              <a:off x="11066316" y="2868757"/>
              <a:ext cx="1225" cy="41477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4" name="Rectangle 5"/>
            <p:cNvSpPr/>
            <p:nvPr/>
          </p:nvSpPr>
          <p:spPr bwMode="auto">
            <a:xfrm>
              <a:off x="10981601"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sp>
          <p:nvSpPr>
            <p:cNvPr id="75" name="Rectangle 74"/>
            <p:cNvSpPr/>
            <p:nvPr/>
          </p:nvSpPr>
          <p:spPr bwMode="auto">
            <a:xfrm>
              <a:off x="8686799" y="3273137"/>
              <a:ext cx="2788920" cy="27709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680" dirty="0">
                  <a:solidFill>
                    <a:srgbClr val="FFFFFE"/>
                  </a:solidFill>
                </a:rPr>
                <a:t>Hyper‑V Extensible Switch</a:t>
              </a:r>
            </a:p>
          </p:txBody>
        </p:sp>
        <p:sp>
          <p:nvSpPr>
            <p:cNvPr id="76" name="Rectangle 75"/>
            <p:cNvSpPr/>
            <p:nvPr/>
          </p:nvSpPr>
          <p:spPr>
            <a:xfrm>
              <a:off x="9015900" y="3039974"/>
              <a:ext cx="497198" cy="187765"/>
            </a:xfrm>
            <a:prstGeom prst="rect">
              <a:avLst/>
            </a:prstGeom>
          </p:spPr>
          <p:txBody>
            <a:bodyPr wrap="none">
              <a:spAutoFit/>
            </a:bodyPr>
            <a:lstStyle/>
            <a:p>
              <a:pPr defTabSz="1096919" fontAlgn="base">
                <a:lnSpc>
                  <a:spcPct val="90000"/>
                </a:lnSpc>
                <a:spcBef>
                  <a:spcPct val="0"/>
                </a:spcBef>
                <a:spcAft>
                  <a:spcPct val="0"/>
                </a:spcAft>
              </a:pPr>
              <a:r>
                <a:rPr lang="en-US" sz="960" dirty="0"/>
                <a:t>100 MB</a:t>
              </a:r>
            </a:p>
          </p:txBody>
        </p:sp>
        <p:sp>
          <p:nvSpPr>
            <p:cNvPr id="77" name="Rectangle 76"/>
            <p:cNvSpPr/>
            <p:nvPr/>
          </p:nvSpPr>
          <p:spPr>
            <a:xfrm>
              <a:off x="10034209" y="3039974"/>
              <a:ext cx="497198" cy="187765"/>
            </a:xfrm>
            <a:prstGeom prst="rect">
              <a:avLst/>
            </a:prstGeom>
          </p:spPr>
          <p:txBody>
            <a:bodyPr wrap="none">
              <a:spAutoFit/>
            </a:bodyPr>
            <a:lstStyle/>
            <a:p>
              <a:pPr defTabSz="1096919" fontAlgn="base">
                <a:lnSpc>
                  <a:spcPct val="90000"/>
                </a:lnSpc>
                <a:spcBef>
                  <a:spcPct val="0"/>
                </a:spcBef>
                <a:spcAft>
                  <a:spcPct val="0"/>
                </a:spcAft>
              </a:pPr>
              <a:r>
                <a:rPr lang="en-US" sz="960" dirty="0"/>
                <a:t>200 MB</a:t>
              </a:r>
            </a:p>
          </p:txBody>
        </p:sp>
        <p:sp>
          <p:nvSpPr>
            <p:cNvPr id="78" name="Rectangle 77"/>
            <p:cNvSpPr/>
            <p:nvPr/>
          </p:nvSpPr>
          <p:spPr>
            <a:xfrm>
              <a:off x="11010954" y="3039974"/>
              <a:ext cx="497198" cy="187765"/>
            </a:xfrm>
            <a:prstGeom prst="rect">
              <a:avLst/>
            </a:prstGeom>
          </p:spPr>
          <p:txBody>
            <a:bodyPr wrap="none">
              <a:spAutoFit/>
            </a:bodyPr>
            <a:lstStyle/>
            <a:p>
              <a:pPr defTabSz="1096919" fontAlgn="base">
                <a:lnSpc>
                  <a:spcPct val="90000"/>
                </a:lnSpc>
                <a:spcBef>
                  <a:spcPct val="0"/>
                </a:spcBef>
                <a:spcAft>
                  <a:spcPct val="0"/>
                </a:spcAft>
              </a:pPr>
              <a:r>
                <a:rPr lang="en-US" sz="960" dirty="0"/>
                <a:t>500 MB</a:t>
              </a:r>
            </a:p>
          </p:txBody>
        </p:sp>
        <p:sp>
          <p:nvSpPr>
            <p:cNvPr id="79" name="Rectangle 78"/>
            <p:cNvSpPr/>
            <p:nvPr/>
          </p:nvSpPr>
          <p:spPr>
            <a:xfrm>
              <a:off x="10304373" y="3702628"/>
              <a:ext cx="471818" cy="187765"/>
            </a:xfrm>
            <a:prstGeom prst="rect">
              <a:avLst/>
            </a:prstGeom>
          </p:spPr>
          <p:txBody>
            <a:bodyPr wrap="none">
              <a:spAutoFit/>
            </a:bodyPr>
            <a:lstStyle/>
            <a:p>
              <a:pPr defTabSz="1096919" fontAlgn="base">
                <a:lnSpc>
                  <a:spcPct val="90000"/>
                </a:lnSpc>
                <a:spcBef>
                  <a:spcPct val="0"/>
                </a:spcBef>
                <a:spcAft>
                  <a:spcPct val="0"/>
                </a:spcAft>
              </a:pPr>
              <a:r>
                <a:rPr lang="en-US" sz="960" dirty="0"/>
                <a:t>1 Gbps</a:t>
              </a:r>
            </a:p>
          </p:txBody>
        </p:sp>
        <p:grpSp>
          <p:nvGrpSpPr>
            <p:cNvPr id="80" name="Group 79"/>
            <p:cNvGrpSpPr/>
            <p:nvPr/>
          </p:nvGrpSpPr>
          <p:grpSpPr>
            <a:xfrm>
              <a:off x="10515526" y="2627599"/>
              <a:ext cx="132358" cy="45763"/>
              <a:chOff x="7200826" y="2627599"/>
              <a:chExt cx="132358" cy="45763"/>
            </a:xfrm>
          </p:grpSpPr>
          <p:sp>
            <p:nvSpPr>
              <p:cNvPr id="81" name="Oval 80"/>
              <p:cNvSpPr>
                <a:spLocks noChangeAspect="1"/>
              </p:cNvSpPr>
              <p:nvPr/>
            </p:nvSpPr>
            <p:spPr bwMode="auto">
              <a:xfrm>
                <a:off x="7200826"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82" name="Oval 81"/>
              <p:cNvSpPr>
                <a:spLocks noChangeAspect="1"/>
              </p:cNvSpPr>
              <p:nvPr/>
            </p:nvSpPr>
            <p:spPr bwMode="auto">
              <a:xfrm>
                <a:off x="7287421"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grpSp>
      </p:grpSp>
      <p:grpSp>
        <p:nvGrpSpPr>
          <p:cNvPr id="7" name="Group 6"/>
          <p:cNvGrpSpPr/>
          <p:nvPr/>
        </p:nvGrpSpPr>
        <p:grpSpPr>
          <a:xfrm>
            <a:off x="9172875" y="4976261"/>
            <a:ext cx="3515126" cy="2630405"/>
            <a:chOff x="7209338" y="4146884"/>
            <a:chExt cx="2929272" cy="2192004"/>
          </a:xfrm>
        </p:grpSpPr>
        <p:sp>
          <p:nvSpPr>
            <p:cNvPr id="88" name="Rectangle 87"/>
            <p:cNvSpPr/>
            <p:nvPr/>
          </p:nvSpPr>
          <p:spPr bwMode="auto">
            <a:xfrm>
              <a:off x="7209338" y="4146884"/>
              <a:ext cx="2929272" cy="219200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cxnSp>
          <p:nvCxnSpPr>
            <p:cNvPr id="60" name="Straight Connector 59"/>
            <p:cNvCxnSpPr/>
            <p:nvPr/>
          </p:nvCxnSpPr>
          <p:spPr>
            <a:xfrm>
              <a:off x="8240640" y="5774099"/>
              <a:ext cx="78105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234122" y="5774098"/>
              <a:ext cx="0" cy="18288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012166" y="5774098"/>
              <a:ext cx="0" cy="18288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7284025" y="4229100"/>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Gold tenant</a:t>
              </a:r>
            </a:p>
          </p:txBody>
        </p:sp>
        <p:sp>
          <p:nvSpPr>
            <p:cNvPr id="43" name="Rectangle 42"/>
            <p:cNvSpPr/>
            <p:nvPr/>
          </p:nvSpPr>
          <p:spPr bwMode="auto">
            <a:xfrm>
              <a:off x="8281552" y="4229100"/>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Gold tenant</a:t>
              </a:r>
            </a:p>
          </p:txBody>
        </p:sp>
        <p:sp>
          <p:nvSpPr>
            <p:cNvPr id="44" name="Rectangle 43"/>
            <p:cNvSpPr/>
            <p:nvPr/>
          </p:nvSpPr>
          <p:spPr bwMode="auto">
            <a:xfrm>
              <a:off x="9289470" y="4229100"/>
              <a:ext cx="779318" cy="384463"/>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200" dirty="0">
                  <a:solidFill>
                    <a:srgbClr val="FFFFFE"/>
                  </a:solidFill>
                </a:rPr>
                <a:t>Gold tenant</a:t>
              </a:r>
            </a:p>
          </p:txBody>
        </p:sp>
        <p:sp>
          <p:nvSpPr>
            <p:cNvPr id="45" name="Rectangle 5"/>
            <p:cNvSpPr/>
            <p:nvPr/>
          </p:nvSpPr>
          <p:spPr bwMode="auto">
            <a:xfrm>
              <a:off x="8083477" y="5929741"/>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46" name="Straight Connector 45"/>
            <p:cNvCxnSpPr/>
            <p:nvPr/>
          </p:nvCxnSpPr>
          <p:spPr>
            <a:xfrm flipH="1">
              <a:off x="7647707" y="4645602"/>
              <a:ext cx="2165" cy="43555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Rectangle 5"/>
            <p:cNvSpPr/>
            <p:nvPr/>
          </p:nvSpPr>
          <p:spPr bwMode="auto">
            <a:xfrm>
              <a:off x="7563932" y="4615535"/>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48" name="Straight Connector 47"/>
            <p:cNvCxnSpPr/>
            <p:nvPr/>
          </p:nvCxnSpPr>
          <p:spPr>
            <a:xfrm>
              <a:off x="8681095" y="4645602"/>
              <a:ext cx="0" cy="111897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Rectangle 5"/>
            <p:cNvSpPr/>
            <p:nvPr/>
          </p:nvSpPr>
          <p:spPr bwMode="auto">
            <a:xfrm>
              <a:off x="8595155" y="4615535"/>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cxnSp>
          <p:nvCxnSpPr>
            <p:cNvPr id="50" name="Straight Connector 49"/>
            <p:cNvCxnSpPr/>
            <p:nvPr/>
          </p:nvCxnSpPr>
          <p:spPr>
            <a:xfrm flipH="1">
              <a:off x="9663542" y="4645602"/>
              <a:ext cx="1225" cy="41477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Rectangle 5"/>
            <p:cNvSpPr/>
            <p:nvPr/>
          </p:nvSpPr>
          <p:spPr bwMode="auto">
            <a:xfrm>
              <a:off x="9578827" y="4615535"/>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sp>
          <p:nvSpPr>
            <p:cNvPr id="52" name="Rectangle 51"/>
            <p:cNvSpPr/>
            <p:nvPr/>
          </p:nvSpPr>
          <p:spPr bwMode="auto">
            <a:xfrm>
              <a:off x="7284025" y="5049982"/>
              <a:ext cx="2788920" cy="27709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680" dirty="0">
                  <a:solidFill>
                    <a:srgbClr val="FFFFFE"/>
                  </a:solidFill>
                </a:rPr>
                <a:t>Hyper‑V Extensible Switch</a:t>
              </a:r>
            </a:p>
          </p:txBody>
        </p:sp>
        <p:sp>
          <p:nvSpPr>
            <p:cNvPr id="53" name="Rectangle 52"/>
            <p:cNvSpPr/>
            <p:nvPr/>
          </p:nvSpPr>
          <p:spPr>
            <a:xfrm>
              <a:off x="7613126" y="4816819"/>
              <a:ext cx="497198" cy="187765"/>
            </a:xfrm>
            <a:prstGeom prst="rect">
              <a:avLst/>
            </a:prstGeom>
          </p:spPr>
          <p:txBody>
            <a:bodyPr wrap="none">
              <a:spAutoFit/>
            </a:bodyPr>
            <a:lstStyle/>
            <a:p>
              <a:pPr defTabSz="1096919" fontAlgn="base">
                <a:lnSpc>
                  <a:spcPct val="90000"/>
                </a:lnSpc>
                <a:spcBef>
                  <a:spcPct val="0"/>
                </a:spcBef>
                <a:spcAft>
                  <a:spcPct val="0"/>
                </a:spcAft>
              </a:pPr>
              <a:r>
                <a:rPr lang="en-US" sz="960" dirty="0"/>
                <a:t>500 MB</a:t>
              </a:r>
            </a:p>
          </p:txBody>
        </p:sp>
        <p:sp>
          <p:nvSpPr>
            <p:cNvPr id="54" name="Rectangle 53"/>
            <p:cNvSpPr/>
            <p:nvPr/>
          </p:nvSpPr>
          <p:spPr>
            <a:xfrm>
              <a:off x="8631435" y="4816819"/>
              <a:ext cx="497198" cy="187765"/>
            </a:xfrm>
            <a:prstGeom prst="rect">
              <a:avLst/>
            </a:prstGeom>
          </p:spPr>
          <p:txBody>
            <a:bodyPr wrap="none">
              <a:spAutoFit/>
            </a:bodyPr>
            <a:lstStyle/>
            <a:p>
              <a:pPr defTabSz="1096919" fontAlgn="base">
                <a:lnSpc>
                  <a:spcPct val="90000"/>
                </a:lnSpc>
                <a:spcBef>
                  <a:spcPct val="0"/>
                </a:spcBef>
                <a:spcAft>
                  <a:spcPct val="0"/>
                </a:spcAft>
              </a:pPr>
              <a:r>
                <a:rPr lang="en-US" sz="960" dirty="0"/>
                <a:t>500 MB</a:t>
              </a:r>
            </a:p>
          </p:txBody>
        </p:sp>
        <p:sp>
          <p:nvSpPr>
            <p:cNvPr id="55" name="Rectangle 54"/>
            <p:cNvSpPr/>
            <p:nvPr/>
          </p:nvSpPr>
          <p:spPr>
            <a:xfrm>
              <a:off x="9608180" y="4816819"/>
              <a:ext cx="497198" cy="187765"/>
            </a:xfrm>
            <a:prstGeom prst="rect">
              <a:avLst/>
            </a:prstGeom>
          </p:spPr>
          <p:txBody>
            <a:bodyPr wrap="none">
              <a:spAutoFit/>
            </a:bodyPr>
            <a:lstStyle/>
            <a:p>
              <a:pPr defTabSz="1096919" fontAlgn="base">
                <a:lnSpc>
                  <a:spcPct val="90000"/>
                </a:lnSpc>
                <a:spcBef>
                  <a:spcPct val="0"/>
                </a:spcBef>
                <a:spcAft>
                  <a:spcPct val="0"/>
                </a:spcAft>
              </a:pPr>
              <a:r>
                <a:rPr lang="en-US" sz="960" dirty="0"/>
                <a:t>500 MB</a:t>
              </a:r>
            </a:p>
          </p:txBody>
        </p:sp>
        <p:sp>
          <p:nvSpPr>
            <p:cNvPr id="56" name="Rectangle 55"/>
            <p:cNvSpPr/>
            <p:nvPr/>
          </p:nvSpPr>
          <p:spPr>
            <a:xfrm>
              <a:off x="8205408" y="6092748"/>
              <a:ext cx="471818" cy="187765"/>
            </a:xfrm>
            <a:prstGeom prst="rect">
              <a:avLst/>
            </a:prstGeom>
          </p:spPr>
          <p:txBody>
            <a:bodyPr wrap="none">
              <a:spAutoFit/>
            </a:bodyPr>
            <a:lstStyle/>
            <a:p>
              <a:pPr defTabSz="1096919" fontAlgn="base">
                <a:lnSpc>
                  <a:spcPct val="90000"/>
                </a:lnSpc>
                <a:spcBef>
                  <a:spcPct val="0"/>
                </a:spcBef>
                <a:spcAft>
                  <a:spcPct val="0"/>
                </a:spcAft>
              </a:pPr>
              <a:r>
                <a:rPr lang="en-US" sz="960" dirty="0"/>
                <a:t>1 Gbps</a:t>
              </a:r>
            </a:p>
          </p:txBody>
        </p:sp>
        <p:sp>
          <p:nvSpPr>
            <p:cNvPr id="57" name="Rectangle 56"/>
            <p:cNvSpPr/>
            <p:nvPr/>
          </p:nvSpPr>
          <p:spPr bwMode="auto">
            <a:xfrm>
              <a:off x="7284025" y="5424055"/>
              <a:ext cx="2788920" cy="27709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09728" rIns="109723" bIns="109728" numCol="1" rtlCol="0" anchor="ctr" anchorCtr="0" compatLnSpc="1">
              <a:prstTxWarp prst="textNoShape">
                <a:avLst/>
              </a:prstTxWarp>
            </a:bodyPr>
            <a:lstStyle/>
            <a:p>
              <a:pPr algn="ctr" defTabSz="1096919" fontAlgn="base">
                <a:lnSpc>
                  <a:spcPct val="90000"/>
                </a:lnSpc>
                <a:spcBef>
                  <a:spcPct val="0"/>
                </a:spcBef>
                <a:spcAft>
                  <a:spcPct val="0"/>
                </a:spcAft>
              </a:pPr>
              <a:r>
                <a:rPr lang="en-US" sz="1080" dirty="0">
                  <a:solidFill>
                    <a:srgbClr val="FFFFFE"/>
                  </a:solidFill>
                </a:rPr>
                <a:t>NIC Teaming</a:t>
              </a:r>
            </a:p>
          </p:txBody>
        </p:sp>
        <p:sp>
          <p:nvSpPr>
            <p:cNvPr id="58" name="Rectangle 5"/>
            <p:cNvSpPr/>
            <p:nvPr/>
          </p:nvSpPr>
          <p:spPr bwMode="auto">
            <a:xfrm>
              <a:off x="8819590" y="5929741"/>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sp>
          <p:nvSpPr>
            <p:cNvPr id="59" name="Rectangle 58"/>
            <p:cNvSpPr/>
            <p:nvPr/>
          </p:nvSpPr>
          <p:spPr>
            <a:xfrm>
              <a:off x="8941521" y="6092748"/>
              <a:ext cx="471818" cy="187765"/>
            </a:xfrm>
            <a:prstGeom prst="rect">
              <a:avLst/>
            </a:prstGeom>
          </p:spPr>
          <p:txBody>
            <a:bodyPr wrap="none">
              <a:spAutoFit/>
            </a:bodyPr>
            <a:lstStyle/>
            <a:p>
              <a:pPr defTabSz="1096919" fontAlgn="base">
                <a:lnSpc>
                  <a:spcPct val="90000"/>
                </a:lnSpc>
                <a:spcBef>
                  <a:spcPct val="0"/>
                </a:spcBef>
                <a:spcAft>
                  <a:spcPct val="0"/>
                </a:spcAft>
              </a:pPr>
              <a:r>
                <a:rPr lang="en-US" sz="960" dirty="0"/>
                <a:t>1 Gbps</a:t>
              </a:r>
            </a:p>
          </p:txBody>
        </p:sp>
        <p:sp>
          <p:nvSpPr>
            <p:cNvPr id="83" name="&quot;No&quot; Symbol 82"/>
            <p:cNvSpPr/>
            <p:nvPr/>
          </p:nvSpPr>
          <p:spPr bwMode="auto">
            <a:xfrm>
              <a:off x="7850476" y="4468091"/>
              <a:ext cx="1548246" cy="1548246"/>
            </a:xfrm>
            <a:prstGeom prst="noSmoking">
              <a:avLst>
                <a:gd name="adj" fmla="val 1751"/>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grpSp>
          <p:nvGrpSpPr>
            <p:cNvPr id="84" name="Group 83"/>
            <p:cNvGrpSpPr/>
            <p:nvPr/>
          </p:nvGrpSpPr>
          <p:grpSpPr>
            <a:xfrm>
              <a:off x="9111842" y="4384209"/>
              <a:ext cx="132358" cy="45763"/>
              <a:chOff x="7200826" y="2627599"/>
              <a:chExt cx="132358" cy="45763"/>
            </a:xfrm>
          </p:grpSpPr>
          <p:sp>
            <p:nvSpPr>
              <p:cNvPr id="85" name="Oval 84"/>
              <p:cNvSpPr>
                <a:spLocks noChangeAspect="1"/>
              </p:cNvSpPr>
              <p:nvPr/>
            </p:nvSpPr>
            <p:spPr bwMode="auto">
              <a:xfrm>
                <a:off x="7200826"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sp>
            <p:nvSpPr>
              <p:cNvPr id="86" name="Oval 85"/>
              <p:cNvSpPr>
                <a:spLocks noChangeAspect="1"/>
              </p:cNvSpPr>
              <p:nvPr/>
            </p:nvSpPr>
            <p:spPr bwMode="auto">
              <a:xfrm>
                <a:off x="7287421"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680" spc="-60" dirty="0">
                  <a:solidFill>
                    <a:srgbClr val="3C3C3C"/>
                  </a:solidFill>
                </a:endParaRPr>
              </a:p>
            </p:txBody>
          </p:sp>
        </p:grpSp>
        <p:grpSp>
          <p:nvGrpSpPr>
            <p:cNvPr id="6" name="Group 5"/>
            <p:cNvGrpSpPr/>
            <p:nvPr/>
          </p:nvGrpSpPr>
          <p:grpSpPr>
            <a:xfrm rot="2700000">
              <a:off x="8926314" y="5969970"/>
              <a:ext cx="182880" cy="182880"/>
              <a:chOff x="11083594" y="4459002"/>
              <a:chExt cx="383863" cy="383863"/>
            </a:xfrm>
          </p:grpSpPr>
          <p:sp>
            <p:nvSpPr>
              <p:cNvPr id="5" name="Rectangle 4"/>
              <p:cNvSpPr/>
              <p:nvPr/>
            </p:nvSpPr>
            <p:spPr bwMode="auto">
              <a:xfrm>
                <a:off x="11256334" y="4459002"/>
                <a:ext cx="38386" cy="383863"/>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sp>
            <p:nvSpPr>
              <p:cNvPr id="90" name="Rectangle 89"/>
              <p:cNvSpPr/>
              <p:nvPr/>
            </p:nvSpPr>
            <p:spPr bwMode="auto">
              <a:xfrm>
                <a:off x="11083594" y="4631740"/>
                <a:ext cx="383863" cy="38386"/>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19456" tIns="54862" rIns="109723" bIns="109728" numCol="1" rtlCol="0" anchor="b" anchorCtr="0" compatLnSpc="1">
                <a:prstTxWarp prst="textNoShape">
                  <a:avLst/>
                </a:prstTxWarp>
              </a:bodyPr>
              <a:lstStyle/>
              <a:p>
                <a:pPr defTabSz="1096919" fontAlgn="base">
                  <a:lnSpc>
                    <a:spcPct val="90000"/>
                  </a:lnSpc>
                  <a:spcBef>
                    <a:spcPct val="0"/>
                  </a:spcBef>
                  <a:spcAft>
                    <a:spcPct val="0"/>
                  </a:spcAft>
                </a:pPr>
                <a:endParaRPr lang="en-US" sz="1920" dirty="0">
                  <a:solidFill>
                    <a:srgbClr val="FFFFFE"/>
                  </a:solidFill>
                </a:endParaRPr>
              </a:p>
            </p:txBody>
          </p:sp>
        </p:grpSp>
      </p:grpSp>
    </p:spTree>
    <p:extLst>
      <p:ext uri="{BB962C8B-B14F-4D97-AF65-F5344CB8AC3E}">
        <p14:creationId xmlns:p14="http://schemas.microsoft.com/office/powerpoint/2010/main" val="6926131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Resource Management</a:t>
            </a:r>
            <a:endParaRPr lang="en-US" dirty="0"/>
          </a:p>
        </p:txBody>
      </p:sp>
      <p:grpSp>
        <p:nvGrpSpPr>
          <p:cNvPr id="3" name="Group 2"/>
          <p:cNvGrpSpPr/>
          <p:nvPr/>
        </p:nvGrpSpPr>
        <p:grpSpPr>
          <a:xfrm>
            <a:off x="1504949" y="2499142"/>
            <a:ext cx="2743201" cy="3651164"/>
            <a:chOff x="990599" y="2499142"/>
            <a:chExt cx="2743201" cy="3651164"/>
          </a:xfrm>
        </p:grpSpPr>
        <p:sp>
          <p:nvSpPr>
            <p:cNvPr id="4" name="TextBox 3"/>
            <p:cNvSpPr txBox="1"/>
            <p:nvPr/>
          </p:nvSpPr>
          <p:spPr>
            <a:xfrm>
              <a:off x="990600" y="4093846"/>
              <a:ext cx="274320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Dynamic Memory</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smtClean="0">
                  <a:gradFill>
                    <a:gsLst>
                      <a:gs pos="2917">
                        <a:schemeClr val="tx1"/>
                      </a:gs>
                      <a:gs pos="30000">
                        <a:schemeClr val="tx1"/>
                      </a:gs>
                    </a:gsLst>
                    <a:lin ang="5400000" scaled="0"/>
                  </a:gradFill>
                </a:rPr>
                <a:t>Increased control for greater </a:t>
              </a:r>
              <a:r>
                <a:rPr lang="en-US" spc="-61" dirty="0">
                  <a:gradFill>
                    <a:gsLst>
                      <a:gs pos="2917">
                        <a:schemeClr val="tx1"/>
                      </a:gs>
                      <a:gs pos="30000">
                        <a:schemeClr val="tx1"/>
                      </a:gs>
                    </a:gsLst>
                    <a:lin ang="5400000" scaled="0"/>
                  </a:gradFill>
                </a:rPr>
                <a:t>virtual machine consolidation</a:t>
              </a:r>
            </a:p>
          </p:txBody>
        </p:sp>
        <p:pic>
          <p:nvPicPr>
            <p:cNvPr id="18" name="Picture 7"/>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990599" y="2499142"/>
              <a:ext cx="1474487" cy="153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668337" y="2813971"/>
            <a:ext cx="2456363" cy="3730802"/>
            <a:chOff x="4935037" y="2813971"/>
            <a:chExt cx="2456363" cy="3730802"/>
          </a:xfrm>
        </p:grpSpPr>
        <p:grpSp>
          <p:nvGrpSpPr>
            <p:cNvPr id="9" name="Group 8"/>
            <p:cNvGrpSpPr/>
            <p:nvPr/>
          </p:nvGrpSpPr>
          <p:grpSpPr>
            <a:xfrm>
              <a:off x="4935037" y="3690990"/>
              <a:ext cx="2456363" cy="2853783"/>
              <a:chOff x="4173037" y="3710040"/>
              <a:chExt cx="2456363" cy="2853783"/>
            </a:xfrm>
          </p:grpSpPr>
          <p:sp>
            <p:nvSpPr>
              <p:cNvPr id="5" name="TextBox 4"/>
              <p:cNvSpPr txBox="1"/>
              <p:nvPr/>
            </p:nvSpPr>
            <p:spPr>
              <a:xfrm>
                <a:off x="4173037" y="4112896"/>
                <a:ext cx="2456363" cy="2450927"/>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Resource Metering</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Track historical data for virtual machine </a:t>
                </a:r>
                <a:r>
                  <a:rPr lang="en-US" spc="-61" dirty="0" smtClean="0">
                    <a:gradFill>
                      <a:gsLst>
                        <a:gs pos="2917">
                          <a:schemeClr val="tx1"/>
                        </a:gs>
                        <a:gs pos="30000">
                          <a:schemeClr val="tx1"/>
                        </a:gs>
                      </a:gsLst>
                      <a:lin ang="5400000" scaled="0"/>
                    </a:gradFill>
                  </a:rPr>
                  <a:t>usage </a:t>
                </a:r>
                <a:endParaRPr lang="en-US" spc="-61" dirty="0">
                  <a:gradFill>
                    <a:gsLst>
                      <a:gs pos="2917">
                        <a:schemeClr val="tx1"/>
                      </a:gs>
                      <a:gs pos="30000">
                        <a:schemeClr val="tx1"/>
                      </a:gs>
                    </a:gsLst>
                    <a:lin ang="5400000" scaled="0"/>
                  </a:gradFill>
                </a:endParaRPr>
              </a:p>
              <a:p>
                <a:pPr>
                  <a:lnSpc>
                    <a:spcPct val="90000"/>
                  </a:lnSpc>
                  <a:spcBef>
                    <a:spcPts val="720"/>
                  </a:spcBef>
                </a:pPr>
                <a:endParaRPr lang="en-US" spc="-61" dirty="0">
                  <a:gradFill>
                    <a:gsLst>
                      <a:gs pos="2917">
                        <a:schemeClr val="tx1"/>
                      </a:gs>
                      <a:gs pos="30000">
                        <a:schemeClr val="tx1"/>
                      </a:gs>
                    </a:gsLst>
                    <a:lin ang="5400000" scaled="0"/>
                  </a:gradFill>
                </a:endParaRPr>
              </a:p>
            </p:txBody>
          </p:sp>
          <p:sp>
            <p:nvSpPr>
              <p:cNvPr id="20" name="Freeform 511"/>
              <p:cNvSpPr>
                <a:spLocks/>
              </p:cNvSpPr>
              <p:nvPr/>
            </p:nvSpPr>
            <p:spPr bwMode="auto">
              <a:xfrm>
                <a:off x="5100060" y="3710040"/>
                <a:ext cx="1920" cy="1918"/>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4991897" y="2813971"/>
              <a:ext cx="1492241" cy="843673"/>
              <a:chOff x="8172451" y="3778253"/>
              <a:chExt cx="1311275" cy="741360"/>
            </a:xfrm>
            <a:solidFill>
              <a:schemeClr val="tx2">
                <a:lumMod val="75000"/>
              </a:schemeClr>
            </a:solidFill>
          </p:grpSpPr>
          <p:sp>
            <p:nvSpPr>
              <p:cNvPr id="28" name="Freeform 624"/>
              <p:cNvSpPr>
                <a:spLocks/>
              </p:cNvSpPr>
              <p:nvPr/>
            </p:nvSpPr>
            <p:spPr bwMode="auto">
              <a:xfrm>
                <a:off x="8172451" y="3778253"/>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7778222" y="2675582"/>
            <a:ext cx="2742010" cy="3474724"/>
            <a:chOff x="8044922" y="2675582"/>
            <a:chExt cx="2742010" cy="3474724"/>
          </a:xfrm>
        </p:grpSpPr>
        <p:sp>
          <p:nvSpPr>
            <p:cNvPr id="6" name="TextBox 5"/>
            <p:cNvSpPr txBox="1"/>
            <p:nvPr/>
          </p:nvSpPr>
          <p:spPr>
            <a:xfrm>
              <a:off x="8044922" y="409384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Quality of Service (QoS)</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Consistent level of performance based on SLAs</a:t>
              </a:r>
            </a:p>
          </p:txBody>
        </p:sp>
        <p:grpSp>
          <p:nvGrpSpPr>
            <p:cNvPr id="36" name="Group 35"/>
            <p:cNvGrpSpPr/>
            <p:nvPr/>
          </p:nvGrpSpPr>
          <p:grpSpPr>
            <a:xfrm>
              <a:off x="8044922" y="2675582"/>
              <a:ext cx="1182688" cy="1182688"/>
              <a:chOff x="4529138" y="1731963"/>
              <a:chExt cx="1031875" cy="1031875"/>
            </a:xfrm>
            <a:solidFill>
              <a:schemeClr val="tx2">
                <a:lumMod val="75000"/>
              </a:schemeClr>
            </a:solidFill>
          </p:grpSpPr>
          <p:sp>
            <p:nvSpPr>
              <p:cNvPr id="37" name="Freeform 18"/>
              <p:cNvSpPr>
                <a:spLocks noEditPoints="1"/>
              </p:cNvSpPr>
              <p:nvPr/>
            </p:nvSpPr>
            <p:spPr bwMode="auto">
              <a:xfrm>
                <a:off x="4908551" y="2027238"/>
                <a:ext cx="428625" cy="357188"/>
              </a:xfrm>
              <a:custGeom>
                <a:avLst/>
                <a:gdLst>
                  <a:gd name="T0" fmla="*/ 47 w 497"/>
                  <a:gd name="T1" fmla="*/ 340 h 415"/>
                  <a:gd name="T2" fmla="*/ 246 w 497"/>
                  <a:gd name="T3" fmla="*/ 368 h 415"/>
                  <a:gd name="T4" fmla="*/ 497 w 497"/>
                  <a:gd name="T5" fmla="*/ 0 h 415"/>
                  <a:gd name="T6" fmla="*/ 75 w 497"/>
                  <a:gd name="T7" fmla="*/ 141 h 415"/>
                  <a:gd name="T8" fmla="*/ 47 w 497"/>
                  <a:gd name="T9" fmla="*/ 340 h 415"/>
                  <a:gd name="T10" fmla="*/ 158 w 497"/>
                  <a:gd name="T11" fmla="*/ 169 h 415"/>
                  <a:gd name="T12" fmla="*/ 245 w 497"/>
                  <a:gd name="T13" fmla="*/ 256 h 415"/>
                  <a:gd name="T14" fmla="*/ 158 w 497"/>
                  <a:gd name="T15" fmla="*/ 343 h 415"/>
                  <a:gd name="T16" fmla="*/ 71 w 497"/>
                  <a:gd name="T17" fmla="*/ 256 h 415"/>
                  <a:gd name="T18" fmla="*/ 158 w 497"/>
                  <a:gd name="T19"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7" h="415">
                    <a:moveTo>
                      <a:pt x="47" y="340"/>
                    </a:moveTo>
                    <a:cubicBezTo>
                      <a:pt x="95" y="403"/>
                      <a:pt x="184" y="415"/>
                      <a:pt x="246" y="368"/>
                    </a:cubicBezTo>
                    <a:cubicBezTo>
                      <a:pt x="309" y="320"/>
                      <a:pt x="497" y="0"/>
                      <a:pt x="497" y="0"/>
                    </a:cubicBezTo>
                    <a:cubicBezTo>
                      <a:pt x="497" y="0"/>
                      <a:pt x="137" y="94"/>
                      <a:pt x="75" y="141"/>
                    </a:cubicBezTo>
                    <a:cubicBezTo>
                      <a:pt x="12" y="189"/>
                      <a:pt x="0" y="278"/>
                      <a:pt x="47" y="340"/>
                    </a:cubicBezTo>
                    <a:close/>
                    <a:moveTo>
                      <a:pt x="158" y="169"/>
                    </a:moveTo>
                    <a:cubicBezTo>
                      <a:pt x="206" y="169"/>
                      <a:pt x="245" y="208"/>
                      <a:pt x="245" y="256"/>
                    </a:cubicBezTo>
                    <a:cubicBezTo>
                      <a:pt x="245" y="304"/>
                      <a:pt x="206" y="343"/>
                      <a:pt x="158" y="343"/>
                    </a:cubicBezTo>
                    <a:cubicBezTo>
                      <a:pt x="110" y="343"/>
                      <a:pt x="71" y="304"/>
                      <a:pt x="71" y="256"/>
                    </a:cubicBezTo>
                    <a:cubicBezTo>
                      <a:pt x="71" y="208"/>
                      <a:pt x="110" y="169"/>
                      <a:pt x="15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p:cNvSpPr>
                <a:spLocks noEditPoints="1"/>
              </p:cNvSpPr>
              <p:nvPr/>
            </p:nvSpPr>
            <p:spPr bwMode="auto">
              <a:xfrm>
                <a:off x="4529138" y="1731963"/>
                <a:ext cx="1031875" cy="1031875"/>
              </a:xfrm>
              <a:custGeom>
                <a:avLst/>
                <a:gdLst>
                  <a:gd name="T0" fmla="*/ 600 w 1200"/>
                  <a:gd name="T1" fmla="*/ 0 h 1200"/>
                  <a:gd name="T2" fmla="*/ 0 w 1200"/>
                  <a:gd name="T3" fmla="*/ 600 h 1200"/>
                  <a:gd name="T4" fmla="*/ 600 w 1200"/>
                  <a:gd name="T5" fmla="*/ 1200 h 1200"/>
                  <a:gd name="T6" fmla="*/ 1200 w 1200"/>
                  <a:gd name="T7" fmla="*/ 600 h 1200"/>
                  <a:gd name="T8" fmla="*/ 600 w 1200"/>
                  <a:gd name="T9" fmla="*/ 0 h 1200"/>
                  <a:gd name="T10" fmla="*/ 1093 w 1200"/>
                  <a:gd name="T11" fmla="*/ 831 h 1200"/>
                  <a:gd name="T12" fmla="*/ 971 w 1200"/>
                  <a:gd name="T13" fmla="*/ 997 h 1200"/>
                  <a:gd name="T14" fmla="*/ 878 w 1200"/>
                  <a:gd name="T15" fmla="*/ 983 h 1200"/>
                  <a:gd name="T16" fmla="*/ 863 w 1200"/>
                  <a:gd name="T17" fmla="*/ 1076 h 1200"/>
                  <a:gd name="T18" fmla="*/ 667 w 1200"/>
                  <a:gd name="T19" fmla="*/ 1140 h 1200"/>
                  <a:gd name="T20" fmla="*/ 600 w 1200"/>
                  <a:gd name="T21" fmla="*/ 1073 h 1200"/>
                  <a:gd name="T22" fmla="*/ 533 w 1200"/>
                  <a:gd name="T23" fmla="*/ 1140 h 1200"/>
                  <a:gd name="T24" fmla="*/ 337 w 1200"/>
                  <a:gd name="T25" fmla="*/ 1076 h 1200"/>
                  <a:gd name="T26" fmla="*/ 322 w 1200"/>
                  <a:gd name="T27" fmla="*/ 983 h 1200"/>
                  <a:gd name="T28" fmla="*/ 229 w 1200"/>
                  <a:gd name="T29" fmla="*/ 997 h 1200"/>
                  <a:gd name="T30" fmla="*/ 107 w 1200"/>
                  <a:gd name="T31" fmla="*/ 831 h 1200"/>
                  <a:gd name="T32" fmla="*/ 150 w 1200"/>
                  <a:gd name="T33" fmla="*/ 746 h 1200"/>
                  <a:gd name="T34" fmla="*/ 66 w 1200"/>
                  <a:gd name="T35" fmla="*/ 703 h 1200"/>
                  <a:gd name="T36" fmla="*/ 56 w 1200"/>
                  <a:gd name="T37" fmla="*/ 600 h 1200"/>
                  <a:gd name="T38" fmla="*/ 66 w 1200"/>
                  <a:gd name="T39" fmla="*/ 497 h 1200"/>
                  <a:gd name="T40" fmla="*/ 150 w 1200"/>
                  <a:gd name="T41" fmla="*/ 454 h 1200"/>
                  <a:gd name="T42" fmla="*/ 107 w 1200"/>
                  <a:gd name="T43" fmla="*/ 369 h 1200"/>
                  <a:gd name="T44" fmla="*/ 229 w 1200"/>
                  <a:gd name="T45" fmla="*/ 203 h 1200"/>
                  <a:gd name="T46" fmla="*/ 322 w 1200"/>
                  <a:gd name="T47" fmla="*/ 217 h 1200"/>
                  <a:gd name="T48" fmla="*/ 337 w 1200"/>
                  <a:gd name="T49" fmla="*/ 124 h 1200"/>
                  <a:gd name="T50" fmla="*/ 533 w 1200"/>
                  <a:gd name="T51" fmla="*/ 60 h 1200"/>
                  <a:gd name="T52" fmla="*/ 600 w 1200"/>
                  <a:gd name="T53" fmla="*/ 127 h 1200"/>
                  <a:gd name="T54" fmla="*/ 667 w 1200"/>
                  <a:gd name="T55" fmla="*/ 60 h 1200"/>
                  <a:gd name="T56" fmla="*/ 863 w 1200"/>
                  <a:gd name="T57" fmla="*/ 124 h 1200"/>
                  <a:gd name="T58" fmla="*/ 878 w 1200"/>
                  <a:gd name="T59" fmla="*/ 217 h 1200"/>
                  <a:gd name="T60" fmla="*/ 971 w 1200"/>
                  <a:gd name="T61" fmla="*/ 203 h 1200"/>
                  <a:gd name="T62" fmla="*/ 1093 w 1200"/>
                  <a:gd name="T63" fmla="*/ 369 h 1200"/>
                  <a:gd name="T64" fmla="*/ 1050 w 1200"/>
                  <a:gd name="T65" fmla="*/ 454 h 1200"/>
                  <a:gd name="T66" fmla="*/ 1134 w 1200"/>
                  <a:gd name="T67" fmla="*/ 497 h 1200"/>
                  <a:gd name="T68" fmla="*/ 1144 w 1200"/>
                  <a:gd name="T69" fmla="*/ 600 h 1200"/>
                  <a:gd name="T70" fmla="*/ 1134 w 1200"/>
                  <a:gd name="T71" fmla="*/ 703 h 1200"/>
                  <a:gd name="T72" fmla="*/ 1050 w 1200"/>
                  <a:gd name="T73" fmla="*/ 746 h 1200"/>
                  <a:gd name="T74" fmla="*/ 1093 w 1200"/>
                  <a:gd name="T75" fmla="*/ 83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0" h="1200">
                    <a:moveTo>
                      <a:pt x="600" y="0"/>
                    </a:moveTo>
                    <a:cubicBezTo>
                      <a:pt x="269" y="0"/>
                      <a:pt x="0" y="269"/>
                      <a:pt x="0" y="600"/>
                    </a:cubicBezTo>
                    <a:cubicBezTo>
                      <a:pt x="0" y="931"/>
                      <a:pt x="269" y="1200"/>
                      <a:pt x="600" y="1200"/>
                    </a:cubicBezTo>
                    <a:cubicBezTo>
                      <a:pt x="931" y="1200"/>
                      <a:pt x="1200" y="931"/>
                      <a:pt x="1200" y="600"/>
                    </a:cubicBezTo>
                    <a:cubicBezTo>
                      <a:pt x="1200" y="269"/>
                      <a:pt x="931" y="0"/>
                      <a:pt x="600" y="0"/>
                    </a:cubicBezTo>
                    <a:close/>
                    <a:moveTo>
                      <a:pt x="1093" y="831"/>
                    </a:moveTo>
                    <a:cubicBezTo>
                      <a:pt x="1063" y="894"/>
                      <a:pt x="1022" y="950"/>
                      <a:pt x="971" y="997"/>
                    </a:cubicBezTo>
                    <a:cubicBezTo>
                      <a:pt x="878" y="983"/>
                      <a:pt x="878" y="983"/>
                      <a:pt x="878" y="983"/>
                    </a:cubicBezTo>
                    <a:cubicBezTo>
                      <a:pt x="863" y="1076"/>
                      <a:pt x="863" y="1076"/>
                      <a:pt x="863" y="1076"/>
                    </a:cubicBezTo>
                    <a:cubicBezTo>
                      <a:pt x="804" y="1109"/>
                      <a:pt x="737" y="1131"/>
                      <a:pt x="667" y="1140"/>
                    </a:cubicBezTo>
                    <a:cubicBezTo>
                      <a:pt x="600" y="1073"/>
                      <a:pt x="600" y="1073"/>
                      <a:pt x="600" y="1073"/>
                    </a:cubicBezTo>
                    <a:cubicBezTo>
                      <a:pt x="533" y="1140"/>
                      <a:pt x="533" y="1140"/>
                      <a:pt x="533" y="1140"/>
                    </a:cubicBezTo>
                    <a:cubicBezTo>
                      <a:pt x="463" y="1131"/>
                      <a:pt x="396" y="1109"/>
                      <a:pt x="337" y="1076"/>
                    </a:cubicBezTo>
                    <a:cubicBezTo>
                      <a:pt x="322" y="983"/>
                      <a:pt x="322" y="983"/>
                      <a:pt x="322" y="983"/>
                    </a:cubicBezTo>
                    <a:cubicBezTo>
                      <a:pt x="229" y="997"/>
                      <a:pt x="229" y="997"/>
                      <a:pt x="229" y="997"/>
                    </a:cubicBezTo>
                    <a:cubicBezTo>
                      <a:pt x="178" y="950"/>
                      <a:pt x="137" y="894"/>
                      <a:pt x="107" y="831"/>
                    </a:cubicBezTo>
                    <a:cubicBezTo>
                      <a:pt x="150" y="746"/>
                      <a:pt x="150" y="746"/>
                      <a:pt x="150" y="746"/>
                    </a:cubicBezTo>
                    <a:cubicBezTo>
                      <a:pt x="66" y="703"/>
                      <a:pt x="66" y="703"/>
                      <a:pt x="66" y="703"/>
                    </a:cubicBezTo>
                    <a:cubicBezTo>
                      <a:pt x="59" y="670"/>
                      <a:pt x="56" y="635"/>
                      <a:pt x="56" y="600"/>
                    </a:cubicBezTo>
                    <a:cubicBezTo>
                      <a:pt x="56" y="565"/>
                      <a:pt x="59" y="530"/>
                      <a:pt x="66" y="497"/>
                    </a:cubicBezTo>
                    <a:cubicBezTo>
                      <a:pt x="150" y="454"/>
                      <a:pt x="150" y="454"/>
                      <a:pt x="150" y="454"/>
                    </a:cubicBezTo>
                    <a:cubicBezTo>
                      <a:pt x="107" y="369"/>
                      <a:pt x="107" y="369"/>
                      <a:pt x="107" y="369"/>
                    </a:cubicBezTo>
                    <a:cubicBezTo>
                      <a:pt x="137" y="306"/>
                      <a:pt x="178" y="250"/>
                      <a:pt x="229" y="203"/>
                    </a:cubicBezTo>
                    <a:cubicBezTo>
                      <a:pt x="322" y="217"/>
                      <a:pt x="322" y="217"/>
                      <a:pt x="322" y="217"/>
                    </a:cubicBezTo>
                    <a:cubicBezTo>
                      <a:pt x="337" y="124"/>
                      <a:pt x="337" y="124"/>
                      <a:pt x="337" y="124"/>
                    </a:cubicBezTo>
                    <a:cubicBezTo>
                      <a:pt x="396" y="91"/>
                      <a:pt x="463" y="69"/>
                      <a:pt x="533" y="60"/>
                    </a:cubicBezTo>
                    <a:cubicBezTo>
                      <a:pt x="600" y="127"/>
                      <a:pt x="600" y="127"/>
                      <a:pt x="600" y="127"/>
                    </a:cubicBezTo>
                    <a:cubicBezTo>
                      <a:pt x="667" y="60"/>
                      <a:pt x="667" y="60"/>
                      <a:pt x="667" y="60"/>
                    </a:cubicBezTo>
                    <a:cubicBezTo>
                      <a:pt x="737" y="69"/>
                      <a:pt x="804" y="91"/>
                      <a:pt x="863" y="124"/>
                    </a:cubicBezTo>
                    <a:cubicBezTo>
                      <a:pt x="878" y="217"/>
                      <a:pt x="878" y="217"/>
                      <a:pt x="878" y="217"/>
                    </a:cubicBezTo>
                    <a:cubicBezTo>
                      <a:pt x="971" y="203"/>
                      <a:pt x="971" y="203"/>
                      <a:pt x="971" y="203"/>
                    </a:cubicBezTo>
                    <a:cubicBezTo>
                      <a:pt x="1022" y="250"/>
                      <a:pt x="1063" y="306"/>
                      <a:pt x="1093" y="369"/>
                    </a:cubicBezTo>
                    <a:cubicBezTo>
                      <a:pt x="1050" y="454"/>
                      <a:pt x="1050" y="454"/>
                      <a:pt x="1050" y="454"/>
                    </a:cubicBezTo>
                    <a:cubicBezTo>
                      <a:pt x="1134" y="497"/>
                      <a:pt x="1134" y="497"/>
                      <a:pt x="1134" y="497"/>
                    </a:cubicBezTo>
                    <a:cubicBezTo>
                      <a:pt x="1141" y="530"/>
                      <a:pt x="1144" y="565"/>
                      <a:pt x="1144" y="600"/>
                    </a:cubicBezTo>
                    <a:cubicBezTo>
                      <a:pt x="1144" y="635"/>
                      <a:pt x="1141" y="670"/>
                      <a:pt x="1134" y="703"/>
                    </a:cubicBezTo>
                    <a:cubicBezTo>
                      <a:pt x="1050" y="746"/>
                      <a:pt x="1050" y="746"/>
                      <a:pt x="1050" y="746"/>
                    </a:cubicBezTo>
                    <a:lnTo>
                      <a:pt x="1093" y="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0"/>
              <p:cNvSpPr>
                <a:spLocks noChangeArrowheads="1"/>
              </p:cNvSpPr>
              <p:nvPr/>
            </p:nvSpPr>
            <p:spPr bwMode="auto">
              <a:xfrm>
                <a:off x="5018088" y="222091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10983354" y="2644261"/>
            <a:ext cx="2742011" cy="3506045"/>
            <a:chOff x="11250054" y="2644261"/>
            <a:chExt cx="2742011" cy="3506045"/>
          </a:xfrm>
        </p:grpSpPr>
        <p:sp>
          <p:nvSpPr>
            <p:cNvPr id="7" name="TextBox 6"/>
            <p:cNvSpPr txBox="1"/>
            <p:nvPr/>
          </p:nvSpPr>
          <p:spPr>
            <a:xfrm>
              <a:off x="11250055" y="409384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Data Center Bridging</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Converge network traffic to provide enhanced QoS</a:t>
              </a:r>
            </a:p>
          </p:txBody>
        </p:sp>
        <p:pic>
          <p:nvPicPr>
            <p:cNvPr id="40" name="Picture 13"/>
            <p:cNvPicPr>
              <a:picLocks noChangeAspect="1" noChangeArrowheads="1"/>
            </p:cNvPicPr>
            <p:nvPr/>
          </p:nvPicPr>
          <p:blipFill>
            <a:blip r:embed="rId4" cstate="email">
              <a:lum bright="-50000"/>
              <a:extLst>
                <a:ext uri="{28A0092B-C50C-407E-A947-70E740481C1C}">
                  <a14:useLocalDpi xmlns:a14="http://schemas.microsoft.com/office/drawing/2010/main"/>
                </a:ext>
              </a:extLst>
            </a:blip>
            <a:srcRect/>
            <a:stretch>
              <a:fillRect/>
            </a:stretch>
          </p:blipFill>
          <p:spPr bwMode="auto">
            <a:xfrm>
              <a:off x="11250054" y="2644261"/>
              <a:ext cx="1371005" cy="127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737242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Comparison</a:t>
            </a:r>
            <a:endParaRPr lang="en-US" dirty="0"/>
          </a:p>
        </p:txBody>
      </p:sp>
      <p:sp>
        <p:nvSpPr>
          <p:cNvPr id="4" name="Rectangle 6"/>
          <p:cNvSpPr>
            <a:spLocks noChangeArrowheads="1"/>
          </p:cNvSpPr>
          <p:nvPr/>
        </p:nvSpPr>
        <p:spPr bwMode="auto">
          <a:xfrm>
            <a:off x="10344150" y="2"/>
            <a:ext cx="4286253" cy="8233410"/>
          </a:xfrm>
          <a:prstGeom prst="rect">
            <a:avLst/>
          </a:prstGeom>
          <a:solidFill>
            <a:schemeClr val="accent2"/>
          </a:solidFill>
          <a:ln>
            <a:noFill/>
          </a:ln>
        </p:spPr>
        <p:txBody>
          <a:bodyPr vert="horz" wrap="square" lIns="109742" tIns="54872" rIns="109742" bIns="54872" numCol="1" anchor="t" anchorCtr="0" compatLnSpc="1">
            <a:prstTxWarp prst="textNoShape">
              <a:avLst/>
            </a:prstTxWarp>
          </a:bodyPr>
          <a:lstStyle/>
          <a:p>
            <a:endParaRPr lang="en-US" dirty="0"/>
          </a:p>
        </p:txBody>
      </p:sp>
      <p:sp>
        <p:nvSpPr>
          <p:cNvPr id="5" name="Rectangle 19"/>
          <p:cNvSpPr>
            <a:spLocks noChangeArrowheads="1"/>
          </p:cNvSpPr>
          <p:nvPr/>
        </p:nvSpPr>
        <p:spPr bwMode="ltGray">
          <a:xfrm>
            <a:off x="10344150" y="1335258"/>
            <a:ext cx="4286250" cy="573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71" tIns="0" rIns="329227" bIns="0" numCol="1" anchor="t" anchorCtr="0" compatLnSpc="1">
            <a:prstTxWarp prst="textNoShape">
              <a:avLst/>
            </a:prstTxWarp>
            <a:spAutoFit/>
          </a:bodyPr>
          <a:lstStyle/>
          <a:p>
            <a:pPr defTabSz="1097426" fontAlgn="base">
              <a:lnSpc>
                <a:spcPct val="90000"/>
              </a:lnSpc>
              <a:spcBef>
                <a:spcPct val="0"/>
              </a:spcBef>
              <a:spcAft>
                <a:spcPct val="0"/>
              </a:spcAft>
            </a:pPr>
            <a:r>
              <a:rPr lang="en-US" sz="4600" spc="-181" dirty="0" smtClean="0">
                <a:gradFill>
                  <a:gsLst>
                    <a:gs pos="1250">
                      <a:schemeClr val="bg1"/>
                    </a:gs>
                    <a:gs pos="100000">
                      <a:schemeClr val="bg1"/>
                    </a:gs>
                  </a:gsLst>
                  <a:lin ang="5400000" scaled="0"/>
                </a:gradFill>
                <a:latin typeface="+mj-lt"/>
                <a:cs typeface="Arial" pitchFamily="34" charset="0"/>
              </a:rPr>
              <a:t>Hyper-V provides QoS in all editions, unlike VMware, where </a:t>
            </a:r>
            <a:r>
              <a:rPr lang="en-US" sz="4600" b="1" spc="-181" dirty="0" smtClean="0">
                <a:gradFill>
                  <a:gsLst>
                    <a:gs pos="1250">
                      <a:schemeClr val="bg1"/>
                    </a:gs>
                    <a:gs pos="100000">
                      <a:schemeClr val="bg1"/>
                    </a:gs>
                  </a:gsLst>
                  <a:lin ang="5400000" scaled="0"/>
                </a:gradFill>
                <a:latin typeface="+mj-lt"/>
                <a:cs typeface="Arial" pitchFamily="34" charset="0"/>
              </a:rPr>
              <a:t>QoS is only available in the Enterprise Plus edition</a:t>
            </a:r>
            <a:r>
              <a:rPr lang="en-US" sz="4600" spc="-181" dirty="0" smtClean="0">
                <a:gradFill>
                  <a:gsLst>
                    <a:gs pos="1250">
                      <a:schemeClr val="bg1"/>
                    </a:gs>
                    <a:gs pos="100000">
                      <a:schemeClr val="bg1"/>
                    </a:gs>
                  </a:gsLst>
                  <a:lin ang="5400000" scaled="0"/>
                </a:gradFill>
                <a:latin typeface="+mj-lt"/>
                <a:cs typeface="Arial" pitchFamily="34" charset="0"/>
              </a:rPr>
              <a:t> of vSphere 5.1</a:t>
            </a:r>
            <a:endParaRPr lang="en-US" sz="4600" spc="-181" dirty="0">
              <a:gradFill>
                <a:gsLst>
                  <a:gs pos="1250">
                    <a:schemeClr val="bg1"/>
                  </a:gs>
                  <a:gs pos="100000">
                    <a:schemeClr val="bg1"/>
                  </a:gs>
                </a:gsLst>
                <a:lin ang="5400000" scaled="0"/>
              </a:gradFill>
              <a:latin typeface="+mj-l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55517902"/>
              </p:ext>
            </p:extLst>
          </p:nvPr>
        </p:nvGraphicFramePr>
        <p:xfrm>
          <a:off x="533400" y="1658419"/>
          <a:ext cx="9406986" cy="2042160"/>
        </p:xfrm>
        <a:graphic>
          <a:graphicData uri="http://schemas.openxmlformats.org/drawingml/2006/table">
            <a:tbl>
              <a:tblPr firstRow="1">
                <a:noFill/>
                <a:tableStyleId>{5C22544A-7EE6-4342-B048-85BDC9FD1C3A}</a:tableStyleId>
              </a:tblPr>
              <a:tblGrid>
                <a:gridCol w="3603117"/>
                <a:gridCol w="1934623"/>
                <a:gridCol w="1934623"/>
                <a:gridCol w="1934623"/>
              </a:tblGrid>
              <a:tr h="485919">
                <a:tc>
                  <a:txBody>
                    <a:bodyPr/>
                    <a:lstStyle/>
                    <a:p>
                      <a:r>
                        <a:rPr lang="en-US" sz="1600" dirty="0" smtClean="0"/>
                        <a:t>Capability</a:t>
                      </a:r>
                      <a:endParaRPr lang="en-US" sz="1600" dirty="0"/>
                    </a:p>
                  </a:txBody>
                  <a:tcPr anchor="ctr"/>
                </a:tc>
                <a:tc>
                  <a:txBody>
                    <a:bodyPr/>
                    <a:lstStyle/>
                    <a:p>
                      <a:pPr algn="ctr"/>
                      <a:r>
                        <a:rPr lang="en-US" sz="1600" dirty="0" smtClean="0"/>
                        <a:t>Hyper-V</a:t>
                      </a:r>
                      <a:br>
                        <a:rPr lang="en-US" sz="1600" dirty="0" smtClean="0"/>
                      </a:br>
                      <a:r>
                        <a:rPr lang="en-US" sz="1600" dirty="0" smtClean="0"/>
                        <a:t>(2012)</a:t>
                      </a:r>
                      <a:endParaRPr lang="en-US" sz="1600" dirty="0"/>
                    </a:p>
                  </a:txBody>
                  <a:tcPr anchor="ctr"/>
                </a:tc>
                <a:tc>
                  <a:txBody>
                    <a:bodyPr/>
                    <a:lstStyle/>
                    <a:p>
                      <a:pPr algn="ctr"/>
                      <a:r>
                        <a:rPr lang="en-US" sz="1600" dirty="0" smtClean="0"/>
                        <a:t>vSphere Hypervisor</a:t>
                      </a:r>
                      <a:endParaRPr lang="en-US" sz="1600" dirty="0"/>
                    </a:p>
                  </a:txBody>
                  <a:tcPr anchor="ctr"/>
                </a:tc>
                <a:tc>
                  <a:txBody>
                    <a:bodyPr/>
                    <a:lstStyle/>
                    <a:p>
                      <a:pPr algn="ctr"/>
                      <a:r>
                        <a:rPr lang="en-US" sz="1600" dirty="0" smtClean="0"/>
                        <a:t>vSphere 5.1 Enterprise</a:t>
                      </a:r>
                      <a:r>
                        <a:rPr lang="en-US" sz="1600" baseline="0" dirty="0" smtClean="0"/>
                        <a:t> Plus</a:t>
                      </a:r>
                      <a:endParaRPr lang="en-US" sz="1600" dirty="0"/>
                    </a:p>
                  </a:txBody>
                  <a:tcPr anchor="ctr"/>
                </a:tc>
              </a:tr>
              <a:tr h="291551">
                <a:tc>
                  <a:txBody>
                    <a:bodyPr/>
                    <a:lstStyle/>
                    <a:p>
                      <a:r>
                        <a:rPr lang="en-US" sz="1800" dirty="0" smtClean="0"/>
                        <a:t>Dynamic Memory</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dirty="0" smtClean="0"/>
                        <a:t>Yes</a:t>
                      </a:r>
                      <a:endParaRPr lang="en-US" sz="1800" dirty="0"/>
                    </a:p>
                  </a:txBody>
                  <a:tcPr anchor="ctr"/>
                </a:tc>
                <a:tc>
                  <a:txBody>
                    <a:bodyPr/>
                    <a:lstStyle/>
                    <a:p>
                      <a:pPr algn="ctr"/>
                      <a:r>
                        <a:rPr lang="en-US" sz="1800" dirty="0" smtClean="0"/>
                        <a:t>Yes</a:t>
                      </a:r>
                      <a:endParaRPr lang="en-US" sz="1800" dirty="0"/>
                    </a:p>
                  </a:txBody>
                  <a:tcPr anchor="ctr"/>
                </a:tc>
              </a:tr>
              <a:tr h="291551">
                <a:tc>
                  <a:txBody>
                    <a:bodyPr/>
                    <a:lstStyle/>
                    <a:p>
                      <a:r>
                        <a:rPr lang="en-US" sz="1800" dirty="0" smtClean="0"/>
                        <a:t>Resource Metering</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Yes</a:t>
                      </a:r>
                      <a:r>
                        <a:rPr lang="en-US" sz="1800" kern="1200" baseline="30000" dirty="0" smtClean="0">
                          <a:solidFill>
                            <a:schemeClr val="dk1"/>
                          </a:solidFill>
                          <a:effectLst/>
                          <a:latin typeface="+mn-lt"/>
                          <a:ea typeface="+mn-ea"/>
                          <a:cs typeface="+mn-cs"/>
                        </a:rPr>
                        <a:t>1</a:t>
                      </a:r>
                      <a:endParaRPr lang="en-US" sz="1800" kern="1200" dirty="0" smtClean="0">
                        <a:solidFill>
                          <a:schemeClr val="dk1"/>
                        </a:solidFill>
                        <a:effectLst/>
                        <a:latin typeface="+mn-lt"/>
                        <a:ea typeface="+mn-ea"/>
                        <a:cs typeface="+mn-cs"/>
                      </a:endParaRPr>
                    </a:p>
                  </a:txBody>
                  <a:tcPr anchor="ctr"/>
                </a:tc>
                <a:tc>
                  <a:txBody>
                    <a:bodyPr/>
                    <a:lstStyle/>
                    <a:p>
                      <a:pPr algn="ctr"/>
                      <a:r>
                        <a:rPr lang="en-US" sz="1800" kern="1200" dirty="0" smtClean="0">
                          <a:solidFill>
                            <a:schemeClr val="dk1"/>
                          </a:solidFill>
                          <a:effectLst/>
                          <a:latin typeface="+mn-lt"/>
                          <a:ea typeface="+mn-ea"/>
                          <a:cs typeface="+mn-cs"/>
                        </a:rPr>
                        <a:t>Yes</a:t>
                      </a:r>
                      <a:endParaRPr lang="en-US" sz="1800" kern="1200" dirty="0">
                        <a:solidFill>
                          <a:schemeClr val="dk1"/>
                        </a:solidFill>
                        <a:effectLst/>
                        <a:latin typeface="+mn-lt"/>
                        <a:ea typeface="+mn-ea"/>
                        <a:cs typeface="+mn-cs"/>
                      </a:endParaRPr>
                    </a:p>
                  </a:txBody>
                  <a:tcPr anchor="ctr"/>
                </a:tc>
              </a:tr>
              <a:tr h="291551">
                <a:tc>
                  <a:txBody>
                    <a:bodyPr/>
                    <a:lstStyle/>
                    <a:p>
                      <a:r>
                        <a:rPr lang="en-US" sz="1800" dirty="0" smtClean="0"/>
                        <a:t>Quality of Service</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anchor="ctr"/>
                </a:tc>
                <a:tc>
                  <a:txBody>
                    <a:bodyPr/>
                    <a:lstStyle/>
                    <a:p>
                      <a:pPr algn="ctr"/>
                      <a:r>
                        <a:rPr lang="en-US" sz="1800" dirty="0" smtClean="0"/>
                        <a:t>Yes</a:t>
                      </a:r>
                      <a:r>
                        <a:rPr lang="en-US" sz="1800" kern="1200" baseline="30000" dirty="0" smtClean="0">
                          <a:solidFill>
                            <a:schemeClr val="dk1"/>
                          </a:solidFill>
                          <a:effectLst/>
                          <a:latin typeface="+mn-lt"/>
                          <a:ea typeface="+mn-ea"/>
                          <a:cs typeface="+mn-cs"/>
                        </a:rPr>
                        <a:t>2</a:t>
                      </a:r>
                      <a:endParaRPr lang="en-US" sz="1800" dirty="0"/>
                    </a:p>
                  </a:txBody>
                  <a:tcPr anchor="ctr"/>
                </a:tc>
              </a:tr>
              <a:tr h="291551">
                <a:tc>
                  <a:txBody>
                    <a:bodyPr/>
                    <a:lstStyle/>
                    <a:p>
                      <a:r>
                        <a:rPr lang="en-US" sz="1800" dirty="0" smtClean="0"/>
                        <a:t>Data</a:t>
                      </a:r>
                      <a:r>
                        <a:rPr lang="en-US" sz="1800" baseline="0" dirty="0" smtClean="0"/>
                        <a:t> Center Bridging (DCB)</a:t>
                      </a:r>
                      <a:endParaRPr lang="en-US" sz="1800" dirty="0"/>
                    </a:p>
                  </a:txBody>
                  <a:tcPr anchor="ctr">
                    <a:solidFill>
                      <a:schemeClr val="bg1">
                        <a:lumMod val="90000"/>
                      </a:schemeClr>
                    </a:solidFill>
                  </a:tcPr>
                </a:tc>
                <a:tc>
                  <a:txBody>
                    <a:bodyPr/>
                    <a:lstStyle/>
                    <a:p>
                      <a:pPr algn="ctr"/>
                      <a:r>
                        <a:rPr lang="en-US" sz="1800" b="1" dirty="0" smtClean="0"/>
                        <a:t>Yes</a:t>
                      </a:r>
                      <a:endParaRPr lang="en-US" sz="1800" b="1" dirty="0"/>
                    </a:p>
                  </a:txBody>
                  <a:tcPr anchor="ctr"/>
                </a:tc>
                <a:tc>
                  <a:txBody>
                    <a:bodyPr/>
                    <a:lstStyle/>
                    <a:p>
                      <a:pPr algn="ctr"/>
                      <a:r>
                        <a:rPr lang="en-US" sz="1800" dirty="0" smtClean="0"/>
                        <a:t>Yes</a:t>
                      </a:r>
                      <a:endParaRPr lang="en-US" sz="1800" dirty="0"/>
                    </a:p>
                  </a:txBody>
                  <a:tcPr anchor="ctr"/>
                </a:tc>
                <a:tc>
                  <a:txBody>
                    <a:bodyPr/>
                    <a:lstStyle/>
                    <a:p>
                      <a:pPr algn="ctr"/>
                      <a:r>
                        <a:rPr lang="en-US" sz="1800" dirty="0" smtClean="0"/>
                        <a:t>Yes</a:t>
                      </a:r>
                      <a:endParaRPr lang="en-US" sz="1800" dirty="0"/>
                    </a:p>
                  </a:txBody>
                  <a:tcPr anchor="ctr"/>
                </a:tc>
              </a:tr>
            </a:tbl>
          </a:graphicData>
        </a:graphic>
      </p:graphicFrame>
      <p:sp>
        <p:nvSpPr>
          <p:cNvPr id="8" name="TextBox 7"/>
          <p:cNvSpPr txBox="1"/>
          <p:nvPr/>
        </p:nvSpPr>
        <p:spPr>
          <a:xfrm>
            <a:off x="533400" y="4001966"/>
            <a:ext cx="9372600" cy="523220"/>
          </a:xfrm>
          <a:prstGeom prst="rect">
            <a:avLst/>
          </a:prstGeom>
          <a:noFill/>
        </p:spPr>
        <p:txBody>
          <a:bodyPr wrap="square" rtlCol="0">
            <a:spAutoFit/>
          </a:bodyPr>
          <a:lstStyle/>
          <a:p>
            <a:r>
              <a:rPr lang="en-US" sz="1400" baseline="30000" dirty="0">
                <a:solidFill>
                  <a:schemeClr val="dk1"/>
                </a:solidFill>
              </a:rPr>
              <a:t>1 </a:t>
            </a:r>
            <a:r>
              <a:rPr lang="en-US" sz="1400" dirty="0" smtClean="0">
                <a:solidFill>
                  <a:schemeClr val="tx2"/>
                </a:solidFill>
              </a:rPr>
              <a:t>Without </a:t>
            </a:r>
            <a:r>
              <a:rPr lang="en-US" sz="1400" dirty="0">
                <a:solidFill>
                  <a:schemeClr val="tx2"/>
                </a:solidFill>
              </a:rPr>
              <a:t>vCenter, Resource Metering in </a:t>
            </a:r>
            <a:r>
              <a:rPr lang="en-US" sz="1400" dirty="0" smtClean="0">
                <a:solidFill>
                  <a:schemeClr val="tx2"/>
                </a:solidFill>
              </a:rPr>
              <a:t>the vSphere Hypervisor is </a:t>
            </a:r>
            <a:r>
              <a:rPr lang="en-US" sz="1400" dirty="0">
                <a:solidFill>
                  <a:schemeClr val="tx2"/>
                </a:solidFill>
              </a:rPr>
              <a:t>only available on an individual host by host basis.</a:t>
            </a:r>
          </a:p>
          <a:p>
            <a:r>
              <a:rPr lang="en-US" sz="1400" baseline="30000" dirty="0" smtClean="0">
                <a:solidFill>
                  <a:schemeClr val="dk1"/>
                </a:solidFill>
              </a:rPr>
              <a:t>2 </a:t>
            </a:r>
            <a:r>
              <a:rPr lang="en-US" sz="1400" dirty="0" smtClean="0">
                <a:solidFill>
                  <a:schemeClr val="tx2"/>
                </a:solidFill>
              </a:rPr>
              <a:t>Quality </a:t>
            </a:r>
            <a:r>
              <a:rPr lang="en-US" sz="1400" dirty="0">
                <a:solidFill>
                  <a:schemeClr val="tx2"/>
                </a:solidFill>
              </a:rPr>
              <a:t>of Service (QoS) is only available in the Enterprise Plus edition of vSphere </a:t>
            </a:r>
            <a:r>
              <a:rPr lang="en-US" sz="1400" dirty="0" smtClean="0">
                <a:solidFill>
                  <a:schemeClr val="tx2"/>
                </a:solidFill>
              </a:rPr>
              <a:t>5.1</a:t>
            </a:r>
            <a:endParaRPr lang="en-US" sz="1400" dirty="0">
              <a:solidFill>
                <a:schemeClr val="tx2"/>
              </a:solidFill>
            </a:endParaRPr>
          </a:p>
        </p:txBody>
      </p:sp>
      <p:sp>
        <p:nvSpPr>
          <p:cNvPr id="6" name="Rectangle 5"/>
          <p:cNvSpPr/>
          <p:nvPr/>
        </p:nvSpPr>
        <p:spPr>
          <a:xfrm>
            <a:off x="514350" y="7737939"/>
            <a:ext cx="9391650" cy="369332"/>
          </a:xfrm>
          <a:prstGeom prst="rect">
            <a:avLst/>
          </a:prstGeom>
        </p:spPr>
        <p:txBody>
          <a:bodyPr wrap="square">
            <a:spAutoFit/>
          </a:bodyPr>
          <a:lstStyle/>
          <a:p>
            <a:pPr marL="18"/>
            <a:r>
              <a:rPr lang="en-US" sz="900" dirty="0">
                <a:solidFill>
                  <a:schemeClr val="tx2"/>
                </a:solidFill>
              </a:rPr>
              <a:t>vSphere Hypervisor / vSphere </a:t>
            </a:r>
            <a:r>
              <a:rPr lang="en-US" sz="900" dirty="0" smtClean="0">
                <a:solidFill>
                  <a:schemeClr val="tx2"/>
                </a:solidFill>
              </a:rPr>
              <a:t>5.x </a:t>
            </a:r>
            <a:r>
              <a:rPr lang="en-US" sz="900" dirty="0">
                <a:solidFill>
                  <a:schemeClr val="tx2"/>
                </a:solidFill>
              </a:rPr>
              <a:t>Ent+ Information: </a:t>
            </a:r>
            <a:r>
              <a:rPr lang="en-US" sz="900" dirty="0" smtClean="0">
                <a:solidFill>
                  <a:schemeClr val="tx2"/>
                </a:solidFill>
                <a:hlinkClick r:id="rId3"/>
              </a:rPr>
              <a:t>http://www.vmware.com/pdf/vsphere5/r51/vsphere-51-configuration-maximums.pdf</a:t>
            </a:r>
            <a:r>
              <a:rPr lang="en-US" sz="900" dirty="0" smtClean="0">
                <a:solidFill>
                  <a:schemeClr val="tx2"/>
                </a:solidFill>
              </a:rPr>
              <a:t> and </a:t>
            </a:r>
            <a:r>
              <a:rPr lang="en-US" sz="900" dirty="0">
                <a:solidFill>
                  <a:schemeClr val="tx2"/>
                </a:solidFill>
                <a:hlinkClick r:id="rId4"/>
              </a:rPr>
              <a:t>http://www.vmware.com/products/vsphere/buy/editions_comparison.html</a:t>
            </a:r>
            <a:r>
              <a:rPr lang="en-US" sz="900" dirty="0">
                <a:solidFill>
                  <a:schemeClr val="tx2"/>
                </a:solidFill>
              </a:rPr>
              <a:t> </a:t>
            </a:r>
          </a:p>
        </p:txBody>
      </p:sp>
    </p:spTree>
    <p:extLst>
      <p:ext uri="{BB962C8B-B14F-4D97-AF65-F5344CB8AC3E}">
        <p14:creationId xmlns:p14="http://schemas.microsoft.com/office/powerpoint/2010/main" val="2619093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IT Camp overview with copy.png"/>
          <p:cNvPicPr>
            <a:picLocks noChangeAspect="1"/>
          </p:cNvPicPr>
          <p:nvPr/>
        </p:nvPicPr>
        <p:blipFill>
          <a:blip r:embed="rId3">
            <a:extLst>
              <a:ext uri="{28A0092B-C50C-407E-A947-70E740481C1C}">
                <a14:useLocalDpi xmlns:a14="http://schemas.microsoft.com/office/drawing/2010/main" val="0"/>
              </a:ext>
            </a:extLst>
          </a:blip>
          <a:srcRect b="7387"/>
          <a:stretch>
            <a:fillRect/>
          </a:stretch>
        </p:blipFill>
        <p:spPr bwMode="auto">
          <a:xfrm>
            <a:off x="2044971" y="411446"/>
            <a:ext cx="10648780" cy="755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5211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Module Agenda</a:t>
            </a:r>
            <a:endParaRPr lang="en-US" dirty="0"/>
          </a:p>
        </p:txBody>
      </p:sp>
      <p:sp>
        <p:nvSpPr>
          <p:cNvPr id="3" name="Text Placeholder 2"/>
          <p:cNvSpPr>
            <a:spLocks noGrp="1"/>
          </p:cNvSpPr>
          <p:nvPr>
            <p:ph type="body" sz="quarter" idx="10"/>
          </p:nvPr>
        </p:nvSpPr>
        <p:spPr>
          <a:xfrm>
            <a:off x="623098" y="1737359"/>
            <a:ext cx="13382301" cy="1661993"/>
          </a:xfrm>
        </p:spPr>
        <p:txBody>
          <a:bodyPr/>
          <a:lstStyle/>
          <a:p>
            <a:r>
              <a:rPr lang="en-US" sz="5400" dirty="0" smtClean="0"/>
              <a:t>Storage Capabilities</a:t>
            </a:r>
          </a:p>
          <a:p>
            <a:r>
              <a:rPr lang="en-US" sz="5400" dirty="0"/>
              <a:t>Resource </a:t>
            </a:r>
            <a:r>
              <a:rPr lang="en-US" sz="5400" dirty="0" smtClean="0"/>
              <a:t>Management</a:t>
            </a:r>
            <a:endParaRPr lang="en-US" sz="5400" dirty="0"/>
          </a:p>
        </p:txBody>
      </p:sp>
    </p:spTree>
    <p:extLst>
      <p:ext uri="{BB962C8B-B14F-4D97-AF65-F5344CB8AC3E}">
        <p14:creationId xmlns:p14="http://schemas.microsoft.com/office/powerpoint/2010/main" val="2059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0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dirty="0" smtClean="0"/>
              <a:t>Storage Capabilities</a:t>
            </a:r>
            <a:endParaRPr lang="en-US" sz="6000" dirty="0"/>
          </a:p>
        </p:txBody>
      </p:sp>
    </p:spTree>
    <p:extLst>
      <p:ext uri="{BB962C8B-B14F-4D97-AF65-F5344CB8AC3E}">
        <p14:creationId xmlns:p14="http://schemas.microsoft.com/office/powerpoint/2010/main" val="2342510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Storage Options</a:t>
            </a:r>
            <a:endParaRPr lang="en-US" dirty="0"/>
          </a:p>
        </p:txBody>
      </p:sp>
      <p:sp>
        <p:nvSpPr>
          <p:cNvPr id="6" name="Text Placeholder 5"/>
          <p:cNvSpPr>
            <a:spLocks noGrp="1"/>
          </p:cNvSpPr>
          <p:nvPr>
            <p:ph type="body" sz="quarter" idx="10"/>
          </p:nvPr>
        </p:nvSpPr>
        <p:spPr>
          <a:xfrm>
            <a:off x="625003" y="1737360"/>
            <a:ext cx="6475638" cy="4456605"/>
          </a:xfrm>
        </p:spPr>
        <p:txBody>
          <a:bodyPr/>
          <a:lstStyle/>
          <a:p>
            <a:r>
              <a:rPr lang="en-US" sz="4800" smtClean="0"/>
              <a:t>Microsoft</a:t>
            </a:r>
          </a:p>
          <a:p>
            <a:pPr lvl="1"/>
            <a:r>
              <a:rPr lang="en-US" sz="3200" smtClean="0"/>
              <a:t>iSCSI, Fibre Channel, SMB 3.0</a:t>
            </a:r>
          </a:p>
          <a:p>
            <a:pPr lvl="1"/>
            <a:r>
              <a:rPr lang="en-US" sz="3200" smtClean="0"/>
              <a:t>VM Disks:</a:t>
            </a:r>
          </a:p>
          <a:p>
            <a:pPr lvl="2"/>
            <a:r>
              <a:rPr lang="en-US" sz="3200" smtClean="0"/>
              <a:t>RAW</a:t>
            </a:r>
          </a:p>
          <a:p>
            <a:pPr lvl="2"/>
            <a:r>
              <a:rPr lang="en-US" sz="3200" smtClean="0"/>
              <a:t>VHD/VHDX’s:</a:t>
            </a:r>
          </a:p>
          <a:p>
            <a:pPr lvl="3"/>
            <a:r>
              <a:rPr lang="en-US" sz="3200" smtClean="0"/>
              <a:t>Thin Provisioned</a:t>
            </a:r>
          </a:p>
          <a:p>
            <a:pPr lvl="3"/>
            <a:r>
              <a:rPr lang="en-US" sz="3200" smtClean="0"/>
              <a:t>Fixed</a:t>
            </a:r>
          </a:p>
          <a:p>
            <a:pPr lvl="3"/>
            <a:r>
              <a:rPr lang="en-US" sz="3200" smtClean="0"/>
              <a:t>Differencing</a:t>
            </a:r>
            <a:endParaRPr lang="en-US" sz="3200" dirty="0"/>
          </a:p>
        </p:txBody>
      </p:sp>
      <p:sp>
        <p:nvSpPr>
          <p:cNvPr id="7" name="Text Placeholder 6"/>
          <p:cNvSpPr>
            <a:spLocks noGrp="1"/>
          </p:cNvSpPr>
          <p:nvPr>
            <p:ph type="body" sz="quarter" idx="11"/>
          </p:nvPr>
        </p:nvSpPr>
        <p:spPr>
          <a:xfrm>
            <a:off x="7535475" y="1737360"/>
            <a:ext cx="6475638" cy="4899803"/>
          </a:xfrm>
        </p:spPr>
        <p:txBody>
          <a:bodyPr/>
          <a:lstStyle/>
          <a:p>
            <a:r>
              <a:rPr lang="en-US" sz="4800" smtClean="0"/>
              <a:t>VMware</a:t>
            </a:r>
          </a:p>
          <a:p>
            <a:pPr lvl="1"/>
            <a:r>
              <a:rPr lang="en-US" sz="3200" smtClean="0"/>
              <a:t>iSCSI, Fibre Channel, NAS/NFS</a:t>
            </a:r>
          </a:p>
          <a:p>
            <a:pPr lvl="1"/>
            <a:r>
              <a:rPr lang="en-US" sz="3200" smtClean="0"/>
              <a:t>VM Disks:</a:t>
            </a:r>
          </a:p>
          <a:p>
            <a:pPr lvl="2"/>
            <a:r>
              <a:rPr lang="en-US" sz="3200" smtClean="0"/>
              <a:t>RAW</a:t>
            </a:r>
          </a:p>
          <a:p>
            <a:pPr lvl="2"/>
            <a:r>
              <a:rPr lang="en-US" sz="3200" smtClean="0"/>
              <a:t>VMDKs:</a:t>
            </a:r>
          </a:p>
          <a:p>
            <a:pPr lvl="3"/>
            <a:r>
              <a:rPr lang="en-US" sz="3200" smtClean="0"/>
              <a:t>Thin Provisioned</a:t>
            </a:r>
          </a:p>
          <a:p>
            <a:pPr lvl="3"/>
            <a:r>
              <a:rPr lang="en-US" sz="3200" smtClean="0"/>
              <a:t>Thick Provisioned Lazy/Eager Zeroed</a:t>
            </a:r>
          </a:p>
          <a:p>
            <a:pPr lvl="3"/>
            <a:r>
              <a:rPr lang="en-US" sz="3200" smtClean="0"/>
              <a:t>Linked Clones</a:t>
            </a:r>
            <a:endParaRPr lang="en-US" sz="3200" dirty="0"/>
          </a:p>
        </p:txBody>
      </p:sp>
    </p:spTree>
    <p:extLst>
      <p:ext uri="{BB962C8B-B14F-4D97-AF65-F5344CB8AC3E}">
        <p14:creationId xmlns:p14="http://schemas.microsoft.com/office/powerpoint/2010/main" val="3324006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8" name="Group 7"/>
          <p:cNvGrpSpPr/>
          <p:nvPr/>
        </p:nvGrpSpPr>
        <p:grpSpPr>
          <a:xfrm>
            <a:off x="2558076" y="2667000"/>
            <a:ext cx="2742011" cy="3483306"/>
            <a:chOff x="625002" y="2686050"/>
            <a:chExt cx="2742011" cy="3483306"/>
          </a:xfrm>
        </p:grpSpPr>
        <p:sp>
          <p:nvSpPr>
            <p:cNvPr id="4" name="TextBox 3"/>
            <p:cNvSpPr txBox="1"/>
            <p:nvPr/>
          </p:nvSpPr>
          <p:spPr>
            <a:xfrm>
              <a:off x="625003"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Virtual Fibre Channel</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Connect a VM directly to FC SAN without sacrificing features</a:t>
              </a:r>
            </a:p>
          </p:txBody>
        </p:sp>
        <p:pic>
          <p:nvPicPr>
            <p:cNvPr id="14" name="Picture 13"/>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625002" y="2686050"/>
              <a:ext cx="1203797" cy="120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83238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7407264" y="5946303"/>
            <a:ext cx="6576710" cy="978703"/>
          </a:xfrm>
          <a:prstGeom prst="rect">
            <a:avLst/>
          </a:prstGeom>
          <a:noFill/>
          <a:ln w="9525">
            <a:noFill/>
            <a:miter lim="800000"/>
            <a:headEnd/>
            <a:tailEnd/>
          </a:ln>
        </p:spPr>
        <p:txBody>
          <a:bodyPr wrap="square" lIns="91415" tIns="45707" rIns="91415" bIns="45707">
            <a:spAutoFit/>
          </a:bodyPr>
          <a:lstStyle/>
          <a:p>
            <a:pPr algn="ctr"/>
            <a:r>
              <a:rPr lang="en-US" sz="2880" dirty="0">
                <a:solidFill>
                  <a:schemeClr val="tx2"/>
                </a:solidFill>
                <a:latin typeface="+mj-lt"/>
              </a:rPr>
              <a:t>Live migration maintaining </a:t>
            </a:r>
            <a:br>
              <a:rPr lang="en-US" sz="2880" dirty="0">
                <a:solidFill>
                  <a:schemeClr val="tx2"/>
                </a:solidFill>
                <a:latin typeface="+mj-lt"/>
              </a:rPr>
            </a:br>
            <a:r>
              <a:rPr lang="en-US" sz="2880" dirty="0">
                <a:solidFill>
                  <a:schemeClr val="tx2"/>
                </a:solidFill>
                <a:latin typeface="+mj-lt"/>
              </a:rPr>
              <a:t>Fibre Channel connectivity</a:t>
            </a:r>
          </a:p>
        </p:txBody>
      </p:sp>
      <p:sp>
        <p:nvSpPr>
          <p:cNvPr id="2" name="Title 1"/>
          <p:cNvSpPr>
            <a:spLocks noGrp="1"/>
          </p:cNvSpPr>
          <p:nvPr>
            <p:ph type="title"/>
          </p:nvPr>
        </p:nvSpPr>
        <p:spPr>
          <a:xfrm>
            <a:off x="624843" y="274322"/>
            <a:ext cx="13378816" cy="914096"/>
          </a:xfrm>
        </p:spPr>
        <p:txBody>
          <a:bodyPr/>
          <a:lstStyle/>
          <a:p>
            <a:r>
              <a:rPr lang="en-US" dirty="0" smtClean="0"/>
              <a:t>Virtual Fibre Channel in Hyper‑V</a:t>
            </a:r>
            <a:endParaRPr lang="en-US" dirty="0"/>
          </a:p>
        </p:txBody>
      </p:sp>
      <p:sp>
        <p:nvSpPr>
          <p:cNvPr id="16" name="Rectangle 15"/>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a:lnSpc>
                <a:spcPct val="90000"/>
              </a:lnSpc>
            </a:pPr>
            <a:r>
              <a:rPr lang="en-US" sz="1440" dirty="0">
                <a:solidFill>
                  <a:srgbClr val="FFFFFF"/>
                </a:solidFill>
              </a:rPr>
              <a:t>SCALE AND PERFORMANCE</a:t>
            </a:r>
          </a:p>
        </p:txBody>
      </p:sp>
      <p:sp>
        <p:nvSpPr>
          <p:cNvPr id="10" name="Rectangle 9"/>
          <p:cNvSpPr/>
          <p:nvPr/>
        </p:nvSpPr>
        <p:spPr bwMode="auto">
          <a:xfrm>
            <a:off x="6643617" y="2084550"/>
            <a:ext cx="3491863" cy="239625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09728" rIns="0" bIns="0" numCol="1" rtlCol="0" anchor="t" anchorCtr="0" compatLnSpc="1">
            <a:prstTxWarp prst="textNoShape">
              <a:avLst/>
            </a:prstTxWarp>
          </a:bodyPr>
          <a:lstStyle/>
          <a:p>
            <a:pPr algn="ctr" defTabSz="1096919" fontAlgn="base">
              <a:lnSpc>
                <a:spcPct val="90000"/>
              </a:lnSpc>
              <a:spcBef>
                <a:spcPct val="0"/>
              </a:spcBef>
              <a:spcAft>
                <a:spcPct val="0"/>
              </a:spcAft>
            </a:pPr>
            <a:r>
              <a:rPr lang="en-US" sz="2400" spc="-60" dirty="0">
                <a:solidFill>
                  <a:schemeClr val="accent1"/>
                </a:solidFill>
              </a:rPr>
              <a:t>Hyper‑V host 1</a:t>
            </a:r>
          </a:p>
        </p:txBody>
      </p:sp>
      <p:sp>
        <p:nvSpPr>
          <p:cNvPr id="11" name="Rectangle 10"/>
          <p:cNvSpPr/>
          <p:nvPr/>
        </p:nvSpPr>
        <p:spPr bwMode="auto">
          <a:xfrm>
            <a:off x="10484624" y="2096052"/>
            <a:ext cx="3491863" cy="239625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09728" rIns="0" bIns="0" numCol="1" rtlCol="0" anchor="t" anchorCtr="0" compatLnSpc="1">
            <a:prstTxWarp prst="textNoShape">
              <a:avLst/>
            </a:prstTxWarp>
          </a:bodyPr>
          <a:lstStyle/>
          <a:p>
            <a:pPr algn="ctr" defTabSz="1096919" fontAlgn="base">
              <a:lnSpc>
                <a:spcPct val="90000"/>
              </a:lnSpc>
              <a:spcBef>
                <a:spcPct val="0"/>
              </a:spcBef>
              <a:spcAft>
                <a:spcPct val="0"/>
              </a:spcAft>
            </a:pPr>
            <a:r>
              <a:rPr lang="en-US" sz="2400" spc="-60" dirty="0">
                <a:solidFill>
                  <a:schemeClr val="accent1"/>
                </a:solidFill>
              </a:rPr>
              <a:t>Hyper‑V host 2</a:t>
            </a:r>
          </a:p>
        </p:txBody>
      </p:sp>
      <p:sp>
        <p:nvSpPr>
          <p:cNvPr id="12" name="Rounded Rectangle 11"/>
          <p:cNvSpPr/>
          <p:nvPr/>
        </p:nvSpPr>
        <p:spPr bwMode="auto">
          <a:xfrm>
            <a:off x="8450357" y="3682029"/>
            <a:ext cx="1486517" cy="648732"/>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440" spc="-60" dirty="0">
                <a:solidFill>
                  <a:srgbClr val="FFFFFF"/>
                </a:solidFill>
              </a:rPr>
              <a:t>Worldwide </a:t>
            </a:r>
            <a:br>
              <a:rPr lang="en-US" sz="1440" spc="-60" dirty="0">
                <a:solidFill>
                  <a:srgbClr val="FFFFFF"/>
                </a:solidFill>
              </a:rPr>
            </a:br>
            <a:r>
              <a:rPr lang="en-US" sz="1440" spc="-60" dirty="0">
                <a:solidFill>
                  <a:srgbClr val="FFFFFF"/>
                </a:solidFill>
              </a:rPr>
              <a:t>Name Set B</a:t>
            </a:r>
          </a:p>
        </p:txBody>
      </p:sp>
      <p:sp>
        <p:nvSpPr>
          <p:cNvPr id="13" name="Rounded Rectangle 12"/>
          <p:cNvSpPr/>
          <p:nvPr/>
        </p:nvSpPr>
        <p:spPr bwMode="auto">
          <a:xfrm>
            <a:off x="6838469" y="3682029"/>
            <a:ext cx="1513382" cy="648732"/>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440" spc="-60" dirty="0">
                <a:solidFill>
                  <a:srgbClr val="FFFFFF"/>
                </a:solidFill>
              </a:rPr>
              <a:t>Worldwide </a:t>
            </a:r>
            <a:br>
              <a:rPr lang="en-US" sz="1440" spc="-60" dirty="0">
                <a:solidFill>
                  <a:srgbClr val="FFFFFF"/>
                </a:solidFill>
              </a:rPr>
            </a:br>
            <a:r>
              <a:rPr lang="en-US" sz="1440" spc="-60" dirty="0">
                <a:solidFill>
                  <a:srgbClr val="FFFFFF"/>
                </a:solidFill>
              </a:rPr>
              <a:t>Name Set A</a:t>
            </a:r>
          </a:p>
        </p:txBody>
      </p:sp>
      <p:sp>
        <p:nvSpPr>
          <p:cNvPr id="14" name="Rounded Rectangle 13"/>
          <p:cNvSpPr/>
          <p:nvPr/>
        </p:nvSpPr>
        <p:spPr bwMode="auto">
          <a:xfrm>
            <a:off x="12288929" y="3682029"/>
            <a:ext cx="1513382" cy="648732"/>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440" spc="-60" dirty="0">
                <a:solidFill>
                  <a:srgbClr val="FFFFFF"/>
                </a:solidFill>
              </a:rPr>
              <a:t>Worldwide </a:t>
            </a:r>
            <a:br>
              <a:rPr lang="en-US" sz="1440" spc="-60" dirty="0">
                <a:solidFill>
                  <a:srgbClr val="FFFFFF"/>
                </a:solidFill>
              </a:rPr>
            </a:br>
            <a:r>
              <a:rPr lang="en-US" sz="1440" spc="-60" dirty="0">
                <a:solidFill>
                  <a:srgbClr val="FFFFFF"/>
                </a:solidFill>
              </a:rPr>
              <a:t>Name Set B</a:t>
            </a:r>
          </a:p>
        </p:txBody>
      </p:sp>
      <p:cxnSp>
        <p:nvCxnSpPr>
          <p:cNvPr id="15" name="Straight Connector 14"/>
          <p:cNvCxnSpPr/>
          <p:nvPr/>
        </p:nvCxnSpPr>
        <p:spPr>
          <a:xfrm>
            <a:off x="7736456" y="4330761"/>
            <a:ext cx="248" cy="615730"/>
          </a:xfrm>
          <a:prstGeom prst="line">
            <a:avLst/>
          </a:prstGeom>
          <a:ln w="19050"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310891" y="4330761"/>
            <a:ext cx="248" cy="615730"/>
          </a:xfrm>
          <a:prstGeom prst="line">
            <a:avLst/>
          </a:prstGeom>
          <a:ln w="19050"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6643617" y="5612632"/>
            <a:ext cx="7330267" cy="135607"/>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09728" rIns="0" bIns="0" numCol="1" rtlCol="0" anchor="t" anchorCtr="0" compatLnSpc="1">
            <a:prstTxWarp prst="textNoShape">
              <a:avLst/>
            </a:prstTxWarp>
          </a:bodyPr>
          <a:lstStyle/>
          <a:p>
            <a:pPr algn="ctr" defTabSz="1096919" fontAlgn="base">
              <a:lnSpc>
                <a:spcPct val="90000"/>
              </a:lnSpc>
              <a:spcBef>
                <a:spcPct val="0"/>
              </a:spcBef>
              <a:spcAft>
                <a:spcPct val="0"/>
              </a:spcAft>
            </a:pPr>
            <a:endParaRPr lang="en-US" sz="2400" spc="-60" dirty="0">
              <a:solidFill>
                <a:schemeClr val="accent1"/>
              </a:solidFill>
            </a:endParaRPr>
          </a:p>
        </p:txBody>
      </p:sp>
      <p:cxnSp>
        <p:nvCxnSpPr>
          <p:cNvPr id="21" name="Straight Connector 20"/>
          <p:cNvCxnSpPr/>
          <p:nvPr/>
        </p:nvCxnSpPr>
        <p:spPr>
          <a:xfrm>
            <a:off x="7736456" y="5259326"/>
            <a:ext cx="248" cy="407245"/>
          </a:xfrm>
          <a:prstGeom prst="line">
            <a:avLst/>
          </a:prstGeom>
          <a:ln w="190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10891" y="5259326"/>
            <a:ext cx="248" cy="407245"/>
          </a:xfrm>
          <a:prstGeom prst="line">
            <a:avLst/>
          </a:prstGeom>
          <a:ln w="190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23" name="Picture 22" descr="Untitled-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6971" y="4752110"/>
            <a:ext cx="1224637" cy="643958"/>
          </a:xfrm>
          <a:prstGeom prst="rect">
            <a:avLst/>
          </a:prstGeom>
        </p:spPr>
      </p:pic>
      <p:pic>
        <p:nvPicPr>
          <p:cNvPr id="26" name="Picture 25" descr="Untitled-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0850" y="4752110"/>
            <a:ext cx="1224637" cy="643958"/>
          </a:xfrm>
          <a:prstGeom prst="rect">
            <a:avLst/>
          </a:prstGeom>
        </p:spPr>
      </p:pic>
      <p:cxnSp>
        <p:nvCxnSpPr>
          <p:cNvPr id="27" name="Straight Connector 26"/>
          <p:cNvCxnSpPr/>
          <p:nvPr/>
        </p:nvCxnSpPr>
        <p:spPr>
          <a:xfrm>
            <a:off x="10340575" y="5309840"/>
            <a:ext cx="0" cy="353256"/>
          </a:xfrm>
          <a:prstGeom prst="line">
            <a:avLst/>
          </a:prstGeom>
          <a:ln w="190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28" name="Picture 27" descr="Untitled.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089448" y="4891279"/>
            <a:ext cx="483254" cy="512782"/>
          </a:xfrm>
          <a:prstGeom prst="rect">
            <a:avLst/>
          </a:prstGeom>
        </p:spPr>
      </p:pic>
      <p:grpSp>
        <p:nvGrpSpPr>
          <p:cNvPr id="29" name="Group 28"/>
          <p:cNvGrpSpPr/>
          <p:nvPr/>
        </p:nvGrpSpPr>
        <p:grpSpPr>
          <a:xfrm>
            <a:off x="10902315" y="4330761"/>
            <a:ext cx="1224637" cy="1335809"/>
            <a:chOff x="9013120" y="3919412"/>
            <a:chExt cx="1020531" cy="1113174"/>
          </a:xfrm>
        </p:grpSpPr>
        <p:cxnSp>
          <p:nvCxnSpPr>
            <p:cNvPr id="30" name="Straight Connector 29"/>
            <p:cNvCxnSpPr/>
            <p:nvPr/>
          </p:nvCxnSpPr>
          <p:spPr>
            <a:xfrm>
              <a:off x="9587691" y="3919412"/>
              <a:ext cx="207" cy="513108"/>
            </a:xfrm>
            <a:prstGeom prst="line">
              <a:avLst/>
            </a:prstGeom>
            <a:ln w="19050"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587691" y="4693215"/>
              <a:ext cx="207" cy="339371"/>
            </a:xfrm>
            <a:prstGeom prst="line">
              <a:avLst/>
            </a:prstGeom>
            <a:ln w="190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32" name="Picture 31" descr="Untitled-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3120" y="4270536"/>
              <a:ext cx="1020531" cy="536632"/>
            </a:xfrm>
            <a:prstGeom prst="rect">
              <a:avLst/>
            </a:prstGeom>
          </p:spPr>
        </p:pic>
      </p:grpSp>
      <p:sp>
        <p:nvSpPr>
          <p:cNvPr id="33" name="Oval 32"/>
          <p:cNvSpPr/>
          <p:nvPr/>
        </p:nvSpPr>
        <p:spPr bwMode="auto">
          <a:xfrm>
            <a:off x="7508784" y="3124699"/>
            <a:ext cx="301008" cy="301008"/>
          </a:xfrm>
          <a:prstGeom prst="ellipse">
            <a:avLst/>
          </a:prstGeom>
          <a:solidFill>
            <a:schemeClr val="accent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35" name="Oval 34"/>
          <p:cNvSpPr/>
          <p:nvPr/>
        </p:nvSpPr>
        <p:spPr bwMode="auto">
          <a:xfrm>
            <a:off x="12955282" y="3090432"/>
            <a:ext cx="301008" cy="301008"/>
          </a:xfrm>
          <a:prstGeom prst="ellipse">
            <a:avLst/>
          </a:prstGeom>
          <a:solidFill>
            <a:schemeClr val="accent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endParaRPr lang="en-US" sz="2400" spc="-60" dirty="0">
              <a:gradFill>
                <a:gsLst>
                  <a:gs pos="0">
                    <a:schemeClr val="bg1"/>
                  </a:gs>
                  <a:gs pos="100000">
                    <a:schemeClr val="bg1"/>
                  </a:gs>
                </a:gsLst>
                <a:lin ang="5400000" scaled="0"/>
              </a:gradFill>
            </a:endParaRPr>
          </a:p>
        </p:txBody>
      </p:sp>
      <p:sp>
        <p:nvSpPr>
          <p:cNvPr id="36" name="Rectangle 35"/>
          <p:cNvSpPr/>
          <p:nvPr/>
        </p:nvSpPr>
        <p:spPr bwMode="auto">
          <a:xfrm>
            <a:off x="10707660" y="2635100"/>
            <a:ext cx="3094651" cy="97910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2400" spc="-60" dirty="0">
                <a:gradFill>
                  <a:gsLst>
                    <a:gs pos="0">
                      <a:schemeClr val="bg1"/>
                    </a:gs>
                    <a:gs pos="100000">
                      <a:schemeClr val="bg1"/>
                    </a:gs>
                  </a:gsLst>
                  <a:lin ang="5400000" scaled="0"/>
                </a:gradFill>
              </a:rPr>
              <a:t>Virtual machine</a:t>
            </a:r>
          </a:p>
        </p:txBody>
      </p:sp>
      <p:sp>
        <p:nvSpPr>
          <p:cNvPr id="38" name="Rectangle 37"/>
          <p:cNvSpPr/>
          <p:nvPr/>
        </p:nvSpPr>
        <p:spPr bwMode="auto">
          <a:xfrm>
            <a:off x="6842224" y="2635100"/>
            <a:ext cx="3094651" cy="97910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t" anchorCtr="0" compatLnSpc="1">
            <a:prstTxWarp prst="textNoShape">
              <a:avLst/>
            </a:prstTxWarp>
          </a:bodyPr>
          <a:lstStyle/>
          <a:p>
            <a:pPr algn="ctr" defTabSz="1096919" fontAlgn="base">
              <a:lnSpc>
                <a:spcPct val="90000"/>
              </a:lnSpc>
              <a:spcBef>
                <a:spcPct val="0"/>
              </a:spcBef>
              <a:spcAft>
                <a:spcPct val="0"/>
              </a:spcAft>
            </a:pPr>
            <a:r>
              <a:rPr lang="en-US" sz="2400" spc="-60" dirty="0">
                <a:gradFill>
                  <a:gsLst>
                    <a:gs pos="0">
                      <a:schemeClr val="bg1"/>
                    </a:gs>
                    <a:gs pos="100000">
                      <a:schemeClr val="bg1"/>
                    </a:gs>
                  </a:gsLst>
                  <a:lin ang="5400000" scaled="0"/>
                </a:gradFill>
              </a:rPr>
              <a:t>Virtual machine</a:t>
            </a:r>
          </a:p>
        </p:txBody>
      </p:sp>
      <p:sp>
        <p:nvSpPr>
          <p:cNvPr id="39" name="Right Arrow 38"/>
          <p:cNvSpPr/>
          <p:nvPr/>
        </p:nvSpPr>
        <p:spPr bwMode="auto">
          <a:xfrm>
            <a:off x="8776235" y="3099467"/>
            <a:ext cx="2139614" cy="434000"/>
          </a:xfrm>
          <a:prstGeom prst="rightArrow">
            <a:avLst>
              <a:gd name="adj1" fmla="val 63953"/>
              <a:gd name="adj2" fmla="val 5000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320" dirty="0">
                <a:gradFill>
                  <a:gsLst>
                    <a:gs pos="0">
                      <a:schemeClr val="bg1"/>
                    </a:gs>
                    <a:gs pos="100000">
                      <a:schemeClr val="bg1"/>
                    </a:gs>
                  </a:gsLst>
                  <a:lin ang="5400000" scaled="0"/>
                </a:gradFill>
              </a:rPr>
              <a:t>LIVE MIGRATION</a:t>
            </a:r>
          </a:p>
        </p:txBody>
      </p:sp>
      <p:sp>
        <p:nvSpPr>
          <p:cNvPr id="40" name="Right Triangle 39"/>
          <p:cNvSpPr/>
          <p:nvPr/>
        </p:nvSpPr>
        <p:spPr bwMode="auto">
          <a:xfrm flipH="1" flipV="1">
            <a:off x="509185" y="2990562"/>
            <a:ext cx="268931" cy="268931"/>
          </a:xfrm>
          <a:prstGeom prst="rtTriangle">
            <a:avLst/>
          </a:prstGeom>
          <a:solidFill>
            <a:srgbClr val="FFB900"/>
          </a:solidFill>
          <a:ln w="10795" cap="flat" cmpd="sng" algn="ctr">
            <a:noFill/>
            <a:prstDash val="solid"/>
            <a:headEnd type="none" w="med" len="med"/>
            <a:tailEnd type="none" w="med" len="med"/>
          </a:ln>
          <a:effectLst/>
        </p:spPr>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defRPr/>
            </a:pPr>
            <a:endParaRPr lang="en-US" sz="2400" kern="0" spc="-60" dirty="0">
              <a:gradFill>
                <a:gsLst>
                  <a:gs pos="0">
                    <a:srgbClr val="EFEFEF"/>
                  </a:gs>
                  <a:gs pos="100000">
                    <a:srgbClr val="EFEFEF"/>
                  </a:gs>
                </a:gsLst>
                <a:lin ang="5400000" scaled="0"/>
              </a:gradFill>
              <a:latin typeface="Segoe UI"/>
            </a:endParaRPr>
          </a:p>
        </p:txBody>
      </p:sp>
      <p:sp>
        <p:nvSpPr>
          <p:cNvPr id="41" name="Trapezoid 40"/>
          <p:cNvSpPr/>
          <p:nvPr/>
        </p:nvSpPr>
        <p:spPr bwMode="auto">
          <a:xfrm rot="16200000">
            <a:off x="749036" y="1970120"/>
            <a:ext cx="5449405" cy="5417502"/>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768096" bIns="164592" numCol="1" rtlCol="0" anchor="t" anchorCtr="0" compatLnSpc="1">
            <a:prstTxWarp prst="textNoShape">
              <a:avLst/>
            </a:prstTxWarp>
          </a:bodyPr>
          <a:lstStyle/>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Unmediated access to a storage area network (SAN)</a:t>
            </a:r>
          </a:p>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Hardware-based I/O path to virtual hard disk stack</a:t>
            </a:r>
          </a:p>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N_Port ID Virtualization (NPIV) support</a:t>
            </a:r>
          </a:p>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Single Hyper‑V host connected to different SANs</a:t>
            </a:r>
          </a:p>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Up to four Virtual Fibre Channel adapters on a virtual machine</a:t>
            </a:r>
          </a:p>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Multipath I/O (MPIO) functionality</a:t>
            </a:r>
          </a:p>
          <a:p>
            <a:pPr marL="200026" lvl="1" indent="-200026" defTabSz="554873">
              <a:lnSpc>
                <a:spcPct val="90000"/>
              </a:lnSpc>
              <a:spcBef>
                <a:spcPts val="360"/>
              </a:spcBef>
              <a:spcAft>
                <a:spcPts val="720"/>
              </a:spcAft>
              <a:buClr>
                <a:schemeClr val="bg1"/>
              </a:buClr>
              <a:buFont typeface="Arial" pitchFamily="34" charset="0"/>
              <a:buChar char="•"/>
            </a:pPr>
            <a:r>
              <a:rPr lang="en-US" sz="1920" dirty="0">
                <a:solidFill>
                  <a:srgbClr val="EFEFEF"/>
                </a:solidFill>
                <a:cs typeface="Segoe UI" pitchFamily="34" charset="0"/>
              </a:rPr>
              <a:t>Live migration</a:t>
            </a:r>
          </a:p>
        </p:txBody>
      </p:sp>
      <p:sp>
        <p:nvSpPr>
          <p:cNvPr id="42" name="Rectangle 41"/>
          <p:cNvSpPr/>
          <p:nvPr/>
        </p:nvSpPr>
        <p:spPr>
          <a:xfrm>
            <a:off x="509184" y="1801844"/>
            <a:ext cx="5153321" cy="1188719"/>
          </a:xfrm>
          <a:prstGeom prst="rect">
            <a:avLst/>
          </a:prstGeom>
          <a:solidFill>
            <a:srgbClr val="002050"/>
          </a:solidFill>
          <a:ln w="57150" cmpd="sng">
            <a:solidFill>
              <a:srgbClr val="FFFFFF"/>
            </a:solidFill>
          </a:ln>
        </p:spPr>
        <p:txBody>
          <a:bodyPr wrap="square" lIns="219456" tIns="109728" rIns="219456" bIns="109728" anchor="ctr">
            <a:noAutofit/>
          </a:bodyPr>
          <a:lstStyle/>
          <a:p>
            <a:pPr>
              <a:spcBef>
                <a:spcPct val="75000"/>
              </a:spcBef>
              <a:buClr>
                <a:srgbClr val="002050"/>
              </a:buClr>
            </a:pPr>
            <a:r>
              <a:rPr lang="en-US" sz="2880" dirty="0">
                <a:solidFill>
                  <a:srgbClr val="FFFFFF"/>
                </a:solidFill>
                <a:latin typeface="Segoe UI Light"/>
              </a:rPr>
              <a:t>Access Fibre Channel SAN data from a virtual machine</a:t>
            </a:r>
            <a:endParaRPr lang="en-US" sz="2880" dirty="0">
              <a:solidFill>
                <a:srgbClr val="FFFFFF"/>
              </a:solidFill>
            </a:endParaRPr>
          </a:p>
        </p:txBody>
      </p:sp>
      <p:sp>
        <p:nvSpPr>
          <p:cNvPr id="44" name="Rounded Rectangle 43"/>
          <p:cNvSpPr/>
          <p:nvPr/>
        </p:nvSpPr>
        <p:spPr bwMode="auto">
          <a:xfrm>
            <a:off x="10706572" y="3682029"/>
            <a:ext cx="1513382" cy="648732"/>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1096919" fontAlgn="base">
              <a:lnSpc>
                <a:spcPct val="90000"/>
              </a:lnSpc>
              <a:spcBef>
                <a:spcPct val="0"/>
              </a:spcBef>
              <a:spcAft>
                <a:spcPct val="0"/>
              </a:spcAft>
            </a:pPr>
            <a:r>
              <a:rPr lang="en-US" sz="1440" spc="-60" dirty="0">
                <a:solidFill>
                  <a:srgbClr val="FFFFFF"/>
                </a:solidFill>
              </a:rPr>
              <a:t>Worldwide </a:t>
            </a:r>
            <a:br>
              <a:rPr lang="en-US" sz="1440" spc="-60" dirty="0">
                <a:solidFill>
                  <a:srgbClr val="FFFFFF"/>
                </a:solidFill>
              </a:rPr>
            </a:br>
            <a:r>
              <a:rPr lang="en-US" sz="1440" spc="-60" dirty="0">
                <a:solidFill>
                  <a:srgbClr val="FFFFFF"/>
                </a:solidFill>
              </a:rPr>
              <a:t>Name Set A</a:t>
            </a:r>
          </a:p>
        </p:txBody>
      </p:sp>
      <p:grpSp>
        <p:nvGrpSpPr>
          <p:cNvPr id="45" name="Group 44"/>
          <p:cNvGrpSpPr/>
          <p:nvPr/>
        </p:nvGrpSpPr>
        <p:grpSpPr>
          <a:xfrm>
            <a:off x="12391256" y="4330761"/>
            <a:ext cx="1224637" cy="1335809"/>
            <a:chOff x="9013120" y="3919412"/>
            <a:chExt cx="1020531" cy="1113174"/>
          </a:xfrm>
        </p:grpSpPr>
        <p:cxnSp>
          <p:nvCxnSpPr>
            <p:cNvPr id="46" name="Straight Connector 45"/>
            <p:cNvCxnSpPr/>
            <p:nvPr/>
          </p:nvCxnSpPr>
          <p:spPr>
            <a:xfrm>
              <a:off x="9587691" y="3919412"/>
              <a:ext cx="207" cy="513108"/>
            </a:xfrm>
            <a:prstGeom prst="line">
              <a:avLst/>
            </a:prstGeom>
            <a:ln w="19050"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87691" y="4693215"/>
              <a:ext cx="207" cy="339371"/>
            </a:xfrm>
            <a:prstGeom prst="line">
              <a:avLst/>
            </a:prstGeom>
            <a:ln w="19050"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descr="Untitled-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3120" y="4270536"/>
              <a:ext cx="1020531" cy="536632"/>
            </a:xfrm>
            <a:prstGeom prst="rect">
              <a:avLst/>
            </a:prstGeom>
          </p:spPr>
        </p:pic>
      </p:grpSp>
    </p:spTree>
    <p:extLst>
      <p:ext uri="{BB962C8B-B14F-4D97-AF65-F5344CB8AC3E}">
        <p14:creationId xmlns:p14="http://schemas.microsoft.com/office/powerpoint/2010/main" val="2797170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1000" autoRev="1" fill="remove"/>
                                        <p:tgtEl>
                                          <p:spTgt spid="13"/>
                                        </p:tgtEl>
                                        <p:attrNameLst>
                                          <p:attrName>style.color</p:attrName>
                                        </p:attrNameLst>
                                      </p:cBhvr>
                                      <p:to>
                                        <a:srgbClr val="0023D2"/>
                                      </p:to>
                                    </p:animClr>
                                    <p:animClr clrSpc="rgb" dir="cw">
                                      <p:cBhvr>
                                        <p:cTn id="7" dur="1000" autoRev="1" fill="remove"/>
                                        <p:tgtEl>
                                          <p:spTgt spid="13"/>
                                        </p:tgtEl>
                                        <p:attrNameLst>
                                          <p:attrName>fillcolor</p:attrName>
                                        </p:attrNameLst>
                                      </p:cBhvr>
                                      <p:to>
                                        <a:srgbClr val="0023D2"/>
                                      </p:to>
                                    </p:animClr>
                                    <p:set>
                                      <p:cBhvr>
                                        <p:cTn id="8" dur="1000" autoRev="1" fill="remove"/>
                                        <p:tgtEl>
                                          <p:spTgt spid="13"/>
                                        </p:tgtEl>
                                        <p:attrNameLst>
                                          <p:attrName>fill.type</p:attrName>
                                        </p:attrNameLst>
                                      </p:cBhvr>
                                      <p:to>
                                        <p:strVal val="solid"/>
                                      </p:to>
                                    </p:set>
                                    <p:set>
                                      <p:cBhvr>
                                        <p:cTn id="9" dur="1000" autoRev="1" fill="remove"/>
                                        <p:tgtEl>
                                          <p:spTgt spid="13"/>
                                        </p:tgtEl>
                                        <p:attrNameLst>
                                          <p:attrName>fill.on</p:attrName>
                                        </p:attrNameLst>
                                      </p:cBhvr>
                                      <p:to>
                                        <p:strVal val="true"/>
                                      </p:to>
                                    </p:set>
                                  </p:childTnLst>
                                </p:cTn>
                              </p:par>
                              <p:par>
                                <p:cTn id="10" presetID="0" presetClass="path" presetSubtype="0" repeatCount="indefinite" accel="50000" decel="50000" fill="hold" grpId="0" nodeType="withEffect">
                                  <p:stCondLst>
                                    <p:cond delay="0"/>
                                  </p:stCondLst>
                                  <p:childTnLst>
                                    <p:animMotion origin="layout" path="M -6.18893E-6 -1.85185E-6 L 0.00403 0.28449 L 0.18553 0.29352 L 0.18462 0.25579 " pathEditMode="relative" ptsTypes="AAAA">
                                      <p:cBhvr>
                                        <p:cTn id="11" dur="2000" fill="hold"/>
                                        <p:tgtEl>
                                          <p:spTgt spid="3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9" presetClass="emph" presetSubtype="0" grpId="2" nodeType="withEffect">
                                  <p:stCondLst>
                                    <p:cond delay="0"/>
                                  </p:stCondLst>
                                  <p:childTnLst>
                                    <p:set>
                                      <p:cBhvr rctx="PPT">
                                        <p:cTn id="18" dur="indefinite"/>
                                        <p:tgtEl>
                                          <p:spTgt spid="13"/>
                                        </p:tgtEl>
                                        <p:attrNameLst>
                                          <p:attrName>style.opacity</p:attrName>
                                        </p:attrNameLst>
                                      </p:cBhvr>
                                      <p:to>
                                        <p:strVal val="0.5"/>
                                      </p:to>
                                    </p:set>
                                    <p:animEffect filter="image" prLst="opacity: 0.5">
                                      <p:cBhvr rctx="IE">
                                        <p:cTn id="19" dur="indefinite"/>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22" presetClass="entr" presetSubtype="1" fill="hold" grpId="2"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1000"/>
                            </p:stCondLst>
                            <p:childTnLst>
                              <p:par>
                                <p:cTn id="37" presetID="26" presetClass="emph" presetSubtype="0" repeatCount="indefinite" fill="hold" grpId="2" nodeType="afterEffect">
                                  <p:stCondLst>
                                    <p:cond delay="0"/>
                                  </p:stCondLst>
                                  <p:endCondLst>
                                    <p:cond evt="onNext" delay="0">
                                      <p:tgtEl>
                                        <p:sldTgt/>
                                      </p:tgtEl>
                                    </p:cond>
                                  </p:endCondLst>
                                  <p:childTnLst>
                                    <p:animEffect transition="out" filter="fade">
                                      <p:cBhvr>
                                        <p:cTn id="38" dur="3000" tmFilter="0, 0; .2, .5; .8, .5; 1, 0"/>
                                        <p:tgtEl>
                                          <p:spTgt spid="39"/>
                                        </p:tgtEl>
                                      </p:cBhvr>
                                    </p:animEffect>
                                    <p:animScale>
                                      <p:cBhvr>
                                        <p:cTn id="39" dur="1500" autoRev="1" fill="hold"/>
                                        <p:tgtEl>
                                          <p:spTgt spid="39"/>
                                        </p:tgtEl>
                                      </p:cBhvr>
                                      <p:by x="105000" y="105000"/>
                                    </p:animScale>
                                  </p:childTnLst>
                                </p:cTn>
                              </p:par>
                            </p:childTnLst>
                          </p:cTn>
                        </p:par>
                        <p:par>
                          <p:cTn id="40" fill="hold">
                            <p:stCondLst>
                              <p:cond delay="4000"/>
                            </p:stCondLst>
                            <p:childTnLst>
                              <p:par>
                                <p:cTn id="41" presetID="27" presetClass="emph" presetSubtype="0" repeatCount="indefinite" fill="remove" grpId="1" nodeType="afterEffect">
                                  <p:stCondLst>
                                    <p:cond delay="0"/>
                                  </p:stCondLst>
                                  <p:childTnLst>
                                    <p:animClr clrSpc="rgb" dir="cw">
                                      <p:cBhvr override="childStyle">
                                        <p:cTn id="42" dur="1000" autoRev="1" fill="remove"/>
                                        <p:tgtEl>
                                          <p:spTgt spid="14"/>
                                        </p:tgtEl>
                                        <p:attrNameLst>
                                          <p:attrName>style.color</p:attrName>
                                        </p:attrNameLst>
                                      </p:cBhvr>
                                      <p:to>
                                        <a:srgbClr val="0023D2"/>
                                      </p:to>
                                    </p:animClr>
                                    <p:animClr clrSpc="rgb" dir="cw">
                                      <p:cBhvr>
                                        <p:cTn id="43" dur="1000" autoRev="1" fill="remove"/>
                                        <p:tgtEl>
                                          <p:spTgt spid="14"/>
                                        </p:tgtEl>
                                        <p:attrNameLst>
                                          <p:attrName>fillcolor</p:attrName>
                                        </p:attrNameLst>
                                      </p:cBhvr>
                                      <p:to>
                                        <a:srgbClr val="0023D2"/>
                                      </p:to>
                                    </p:animClr>
                                    <p:set>
                                      <p:cBhvr>
                                        <p:cTn id="44" dur="1000" autoRev="1" fill="remove"/>
                                        <p:tgtEl>
                                          <p:spTgt spid="14"/>
                                        </p:tgtEl>
                                        <p:attrNameLst>
                                          <p:attrName>fill.type</p:attrName>
                                        </p:attrNameLst>
                                      </p:cBhvr>
                                      <p:to>
                                        <p:strVal val="solid"/>
                                      </p:to>
                                    </p:set>
                                    <p:set>
                                      <p:cBhvr>
                                        <p:cTn id="45" dur="1000" autoRev="1" fill="remove"/>
                                        <p:tgtEl>
                                          <p:spTgt spid="14"/>
                                        </p:tgtEl>
                                        <p:attrNameLst>
                                          <p:attrName>fill.on</p:attrName>
                                        </p:attrNameLst>
                                      </p:cBhvr>
                                      <p:to>
                                        <p:strVal val="true"/>
                                      </p:to>
                                    </p:set>
                                  </p:childTnLst>
                                </p:cTn>
                              </p:par>
                              <p:par>
                                <p:cTn id="46" presetID="1" presetClass="entr"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0" presetClass="path" presetSubtype="0" repeatCount="indefinite" accel="50000" decel="50000" fill="hold" grpId="0" nodeType="withEffect">
                                  <p:stCondLst>
                                    <p:cond delay="0"/>
                                  </p:stCondLst>
                                  <p:childTnLst>
                                    <p:animMotion origin="layout" path="M -1.48105E-6 -2.71676E-6 L -0.00091 0.09203 L -0.00247 0.29295 L -0.19174 0.29295 L -0.18966 0.2689 " pathEditMode="relative" rAng="0" ptsTypes="AAAAA">
                                      <p:cBhvr>
                                        <p:cTn id="49" dur="2000" fill="hold"/>
                                        <p:tgtEl>
                                          <p:spTgt spid="35"/>
                                        </p:tgtEl>
                                        <p:attrNameLst>
                                          <p:attrName>ppt_x</p:attrName>
                                          <p:attrName>ppt_y</p:attrName>
                                        </p:attrNameLst>
                                      </p:cBhvr>
                                      <p:rCtr x="-9587" y="14636"/>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nodeType="after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4" grpId="0" animBg="1"/>
      <p:bldP spid="14" grpId="1" animBg="1"/>
      <p:bldP spid="14" grpId="2" animBg="1"/>
      <p:bldP spid="33" grpId="0" animBg="1"/>
      <p:bldP spid="33" grpId="1" animBg="1"/>
      <p:bldP spid="35" grpId="0" animBg="1"/>
      <p:bldP spid="35" grpId="1" animBg="1"/>
      <p:bldP spid="36" grpId="0" animBg="1"/>
      <p:bldP spid="38" grpId="0" animBg="1"/>
      <p:bldP spid="39" grpId="0" animBg="1"/>
      <p:bldP spid="39" grpId="1" animBg="1"/>
      <p:bldP spid="39" grpId="2"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8" name="Group 7"/>
          <p:cNvGrpSpPr/>
          <p:nvPr/>
        </p:nvGrpSpPr>
        <p:grpSpPr>
          <a:xfrm>
            <a:off x="2558076" y="2667000"/>
            <a:ext cx="2742011" cy="3483306"/>
            <a:chOff x="625002" y="2686050"/>
            <a:chExt cx="2742011" cy="3483306"/>
          </a:xfrm>
        </p:grpSpPr>
        <p:sp>
          <p:nvSpPr>
            <p:cNvPr id="4" name="TextBox 3"/>
            <p:cNvSpPr txBox="1"/>
            <p:nvPr/>
          </p:nvSpPr>
          <p:spPr>
            <a:xfrm>
              <a:off x="625003"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Virtual Fibre Channel</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Connect a VM directly to FC SAN without sacrificing features</a:t>
              </a:r>
            </a:p>
          </p:txBody>
        </p:sp>
        <p:pic>
          <p:nvPicPr>
            <p:cNvPr id="14" name="Picture 13"/>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625002" y="2686050"/>
              <a:ext cx="1203797" cy="120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5576878" y="2949016"/>
            <a:ext cx="2794993" cy="3201290"/>
            <a:chOff x="4120054" y="2968066"/>
            <a:chExt cx="2794993" cy="3201290"/>
          </a:xfrm>
        </p:grpSpPr>
        <p:sp>
          <p:nvSpPr>
            <p:cNvPr id="5" name="TextBox 4"/>
            <p:cNvSpPr txBox="1"/>
            <p:nvPr/>
          </p:nvSpPr>
          <p:spPr>
            <a:xfrm>
              <a:off x="4173037" y="4112896"/>
              <a:ext cx="2742010" cy="2056460"/>
            </a:xfrm>
            <a:prstGeom prst="rect">
              <a:avLst/>
            </a:prstGeom>
            <a:noFill/>
          </p:spPr>
          <p:txBody>
            <a:bodyPr wrap="square" lIns="0" tIns="0" rIns="0" bIns="0" rtlCol="0">
              <a:spAutoFit/>
            </a:bodyPr>
            <a:lstStyle/>
            <a:p>
              <a:pPr>
                <a:lnSpc>
                  <a:spcPct val="90000"/>
                </a:lnSpc>
              </a:pPr>
              <a:r>
                <a:rPr lang="en-US" sz="3800" spc="-61" dirty="0" smtClean="0">
                  <a:gradFill>
                    <a:gsLst>
                      <a:gs pos="2917">
                        <a:schemeClr val="tx2"/>
                      </a:gs>
                      <a:gs pos="30000">
                        <a:schemeClr val="tx2"/>
                      </a:gs>
                    </a:gsLst>
                    <a:lin ang="5400000" scaled="0"/>
                  </a:gradFill>
                  <a:latin typeface="+mj-lt"/>
                </a:rPr>
                <a:t>Native 4K Disk Support</a:t>
              </a:r>
              <a:endParaRPr lang="en-US" sz="3800" spc="-61" dirty="0">
                <a:gradFill>
                  <a:gsLst>
                    <a:gs pos="2917">
                      <a:schemeClr val="tx2"/>
                    </a:gs>
                    <a:gs pos="30000">
                      <a:schemeClr val="tx2"/>
                    </a:gs>
                  </a:gsLst>
                  <a:lin ang="5400000" scaled="0"/>
                </a:gradFill>
                <a:latin typeface="+mj-lt"/>
              </a:endParaRPr>
            </a:p>
            <a:p>
              <a:pPr>
                <a:lnSpc>
                  <a:spcPct val="90000"/>
                </a:lnSpc>
                <a:spcBef>
                  <a:spcPts val="720"/>
                </a:spcBef>
              </a:pPr>
              <a:r>
                <a:rPr lang="en-US" spc="-61" dirty="0">
                  <a:gradFill>
                    <a:gsLst>
                      <a:gs pos="2917">
                        <a:schemeClr val="tx1"/>
                      </a:gs>
                      <a:gs pos="30000">
                        <a:schemeClr val="tx1"/>
                      </a:gs>
                    </a:gsLst>
                    <a:lin ang="5400000" scaled="0"/>
                  </a:gradFill>
                </a:rPr>
                <a:t>Take advantage of enhanced density and reliability</a:t>
              </a:r>
            </a:p>
          </p:txBody>
        </p:sp>
        <p:grpSp>
          <p:nvGrpSpPr>
            <p:cNvPr id="19" name="Group 18"/>
            <p:cNvGrpSpPr/>
            <p:nvPr/>
          </p:nvGrpSpPr>
          <p:grpSpPr>
            <a:xfrm>
              <a:off x="4120054" y="2968066"/>
              <a:ext cx="1721340" cy="773355"/>
              <a:chOff x="4429125" y="2127251"/>
              <a:chExt cx="1423988" cy="639762"/>
            </a:xfrm>
            <a:solidFill>
              <a:schemeClr val="tx2">
                <a:lumMod val="75000"/>
              </a:schemeClr>
            </a:solidFill>
          </p:grpSpPr>
          <p:sp>
            <p:nvSpPr>
              <p:cNvPr id="20"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977988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apezoid 17"/>
          <p:cNvSpPr/>
          <p:nvPr/>
        </p:nvSpPr>
        <p:spPr bwMode="auto">
          <a:xfrm rot="16200000">
            <a:off x="1859994" y="1121551"/>
            <a:ext cx="3058184" cy="5417502"/>
          </a:xfrm>
          <a:prstGeom prst="trapezoid">
            <a:avLst>
              <a:gd name="adj" fmla="val 835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219456" tIns="54862" rIns="219456" bIns="54862" numCol="1" rtlCol="0" anchor="t" anchorCtr="0" compatLnSpc="1">
            <a:prstTxWarp prst="textNoShape">
              <a:avLst/>
            </a:prstTxWarp>
            <a:noAutofit/>
          </a:bodyPr>
          <a:lstStyle/>
          <a:p>
            <a:pPr marL="0" lvl="1" defTabSz="554873">
              <a:lnSpc>
                <a:spcPct val="90000"/>
              </a:lnSpc>
              <a:spcBef>
                <a:spcPct val="30000"/>
              </a:spcBef>
            </a:pPr>
            <a:r>
              <a:rPr lang="en-US" sz="2880" dirty="0">
                <a:solidFill>
                  <a:srgbClr val="EFEFEF"/>
                </a:solidFill>
                <a:latin typeface="Segoe UI Light"/>
                <a:cs typeface="Segoe UI" pitchFamily="34" charset="0"/>
              </a:rPr>
              <a:t>Capabilities</a:t>
            </a:r>
          </a:p>
          <a:p>
            <a:pPr marL="200026" lvl="1" indent="-200026" defTabSz="554873">
              <a:lnSpc>
                <a:spcPct val="90000"/>
              </a:lnSpc>
              <a:spcBef>
                <a:spcPts val="360"/>
              </a:spcBef>
              <a:spcAft>
                <a:spcPts val="720"/>
              </a:spcAft>
              <a:buFont typeface="Arial" pitchFamily="34" charset="0"/>
              <a:buChar char="•"/>
            </a:pPr>
            <a:r>
              <a:rPr lang="en-US" sz="1920" dirty="0">
                <a:solidFill>
                  <a:srgbClr val="FFFFFE"/>
                </a:solidFill>
                <a:cs typeface="Segoe UI" pitchFamily="34" charset="0"/>
              </a:rPr>
              <a:t>Improved performance of virtual hard disks on 512e disks</a:t>
            </a:r>
          </a:p>
          <a:p>
            <a:pPr marL="200026" lvl="1" indent="-200026" defTabSz="554873">
              <a:lnSpc>
                <a:spcPct val="90000"/>
              </a:lnSpc>
              <a:spcBef>
                <a:spcPts val="360"/>
              </a:spcBef>
              <a:spcAft>
                <a:spcPts val="720"/>
              </a:spcAft>
              <a:buFont typeface="Arial" pitchFamily="34" charset="0"/>
              <a:buChar char="•"/>
            </a:pPr>
            <a:r>
              <a:rPr lang="en-US" sz="1920" dirty="0">
                <a:solidFill>
                  <a:srgbClr val="FFFFFE"/>
                </a:solidFill>
                <a:cs typeface="Segoe UI" pitchFamily="34" charset="0"/>
              </a:rPr>
              <a:t>Ability to host virtual hard disks on native 4 KB disks</a:t>
            </a:r>
          </a:p>
        </p:txBody>
      </p:sp>
      <p:sp>
        <p:nvSpPr>
          <p:cNvPr id="19" name="Trapezoid 18"/>
          <p:cNvSpPr/>
          <p:nvPr/>
        </p:nvSpPr>
        <p:spPr bwMode="auto">
          <a:xfrm rot="5400000" flipH="1">
            <a:off x="2299019" y="3609483"/>
            <a:ext cx="2180093" cy="5417502"/>
          </a:xfrm>
          <a:prstGeom prst="trapezoid">
            <a:avLst>
              <a:gd name="adj" fmla="val 11421"/>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54864" rIns="109728" bIns="329184" numCol="1" rtlCol="0" anchor="t" anchorCtr="0" compatLnSpc="1">
            <a:prstTxWarp prst="textNoShape">
              <a:avLst/>
            </a:prstTxWarp>
          </a:bodyPr>
          <a:lstStyle/>
          <a:p>
            <a:pPr marL="0" lvl="1" defTabSz="554873">
              <a:lnSpc>
                <a:spcPct val="90000"/>
              </a:lnSpc>
              <a:spcBef>
                <a:spcPct val="75000"/>
              </a:spcBef>
              <a:buClr>
                <a:srgbClr val="11A7D5"/>
              </a:buClr>
            </a:pPr>
            <a:r>
              <a:rPr lang="en-US" sz="2880" dirty="0">
                <a:solidFill>
                  <a:srgbClr val="FFFFFE"/>
                </a:solidFill>
                <a:latin typeface="Segoe UI Light"/>
                <a:cs typeface="Segoe UI" pitchFamily="34" charset="0"/>
              </a:rPr>
              <a:t>Benefits</a:t>
            </a:r>
          </a:p>
          <a:p>
            <a:pPr marL="200026" lvl="1" indent="-200026" defTabSz="554873">
              <a:lnSpc>
                <a:spcPct val="90000"/>
              </a:lnSpc>
              <a:spcBef>
                <a:spcPts val="360"/>
              </a:spcBef>
              <a:spcAft>
                <a:spcPts val="720"/>
              </a:spcAft>
              <a:buFont typeface="Arial" pitchFamily="34" charset="0"/>
              <a:buChar char="•"/>
            </a:pPr>
            <a:r>
              <a:rPr lang="en-US" sz="1920" dirty="0">
                <a:solidFill>
                  <a:srgbClr val="FFFFFE"/>
                </a:solidFill>
                <a:cs typeface="Segoe UI" pitchFamily="34" charset="0"/>
              </a:rPr>
              <a:t>Reduces impact of 512e disks on virtual hard disk stack</a:t>
            </a:r>
          </a:p>
          <a:p>
            <a:pPr marL="200026" lvl="1" indent="-200026" defTabSz="554873">
              <a:lnSpc>
                <a:spcPct val="90000"/>
              </a:lnSpc>
              <a:spcBef>
                <a:spcPts val="360"/>
              </a:spcBef>
              <a:spcAft>
                <a:spcPts val="720"/>
              </a:spcAft>
              <a:buFont typeface="Arial" pitchFamily="34" charset="0"/>
              <a:buChar char="•"/>
            </a:pPr>
            <a:r>
              <a:rPr lang="en-US" sz="1920" dirty="0">
                <a:solidFill>
                  <a:srgbClr val="FFFFFE"/>
                </a:solidFill>
                <a:cs typeface="Segoe UI" pitchFamily="34" charset="0"/>
              </a:rPr>
              <a:t>Workloads complete more quickly</a:t>
            </a:r>
          </a:p>
        </p:txBody>
      </p:sp>
      <p:sp>
        <p:nvSpPr>
          <p:cNvPr id="2" name="Title 1"/>
          <p:cNvSpPr>
            <a:spLocks noGrp="1"/>
          </p:cNvSpPr>
          <p:nvPr>
            <p:ph type="title"/>
          </p:nvPr>
        </p:nvSpPr>
        <p:spPr>
          <a:xfrm>
            <a:off x="624840" y="274320"/>
            <a:ext cx="13378816" cy="1828193"/>
          </a:xfrm>
        </p:spPr>
        <p:txBody>
          <a:bodyPr/>
          <a:lstStyle/>
          <a:p>
            <a:r>
              <a:rPr lang="en-US" dirty="0" smtClean="0"/>
              <a:t>Support for 4 KB disk sectors in </a:t>
            </a:r>
            <a:br>
              <a:rPr lang="en-US" dirty="0" smtClean="0"/>
            </a:br>
            <a:r>
              <a:rPr lang="en-US" dirty="0" smtClean="0"/>
              <a:t>Hyper‑V virtual hard disks</a:t>
            </a:r>
            <a:endParaRPr lang="en-US" dirty="0"/>
          </a:p>
        </p:txBody>
      </p:sp>
      <p:sp>
        <p:nvSpPr>
          <p:cNvPr id="15" name="Rectangle 2"/>
          <p:cNvSpPr>
            <a:spLocks noChangeArrowheads="1"/>
          </p:cNvSpPr>
          <p:nvPr/>
        </p:nvSpPr>
        <p:spPr bwMode="auto">
          <a:xfrm>
            <a:off x="7322599" y="5713256"/>
            <a:ext cx="6576710" cy="978703"/>
          </a:xfrm>
          <a:prstGeom prst="rect">
            <a:avLst/>
          </a:prstGeom>
          <a:noFill/>
          <a:ln w="9525">
            <a:noFill/>
            <a:miter lim="800000"/>
            <a:headEnd/>
            <a:tailEnd/>
          </a:ln>
        </p:spPr>
        <p:txBody>
          <a:bodyPr wrap="square" lIns="91415" tIns="45707" rIns="91415" bIns="45707">
            <a:spAutoFit/>
          </a:bodyPr>
          <a:lstStyle/>
          <a:p>
            <a:pPr algn="ctr"/>
            <a:r>
              <a:rPr lang="en-US" sz="2880" dirty="0">
                <a:solidFill>
                  <a:schemeClr val="tx2"/>
                </a:solidFill>
                <a:latin typeface="+mj-lt"/>
              </a:rPr>
              <a:t>Virtual hard disk 4 KB block (blue) not aligned with physical 4 KB boundary</a:t>
            </a:r>
          </a:p>
        </p:txBody>
      </p:sp>
      <p:sp>
        <p:nvSpPr>
          <p:cNvPr id="3" name="Slide Number Placeholder 2"/>
          <p:cNvSpPr>
            <a:spLocks noGrp="1"/>
          </p:cNvSpPr>
          <p:nvPr>
            <p:ph type="sldNum" sz="quarter" idx="4294967295"/>
          </p:nvPr>
        </p:nvSpPr>
        <p:spPr>
          <a:xfrm>
            <a:off x="13736724" y="7715250"/>
            <a:ext cx="274392" cy="155120"/>
          </a:xfrm>
          <a:prstGeom prst="rect">
            <a:avLst/>
          </a:prstGeom>
        </p:spPr>
        <p:txBody>
          <a:bodyPr/>
          <a:lstStyle/>
          <a:p>
            <a:pPr>
              <a:lnSpc>
                <a:spcPct val="90000"/>
              </a:lnSpc>
            </a:pPr>
            <a:fld id="{1FCACD6A-4DA2-407A-979F-971D7CDFADE1}" type="slidenum">
              <a:rPr lang="en-US" smtClean="0"/>
              <a:pPr>
                <a:lnSpc>
                  <a:spcPct val="90000"/>
                </a:lnSpc>
              </a:pPr>
              <a:t>9</a:t>
            </a:fld>
            <a:endParaRPr lang="en-US" dirty="0"/>
          </a:p>
        </p:txBody>
      </p:sp>
      <p:sp>
        <p:nvSpPr>
          <p:cNvPr id="17" name="Rectangle 16"/>
          <p:cNvSpPr/>
          <p:nvPr/>
        </p:nvSpPr>
        <p:spPr bwMode="auto">
          <a:xfrm>
            <a:off x="12238828" y="833"/>
            <a:ext cx="1812516" cy="90898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164592" rIns="109728" bIns="54862" numCol="1" rtlCol="0" anchor="t" anchorCtr="0" compatLnSpc="1">
            <a:prstTxWarp prst="textNoShape">
              <a:avLst/>
            </a:prstTxWarp>
          </a:bodyPr>
          <a:lstStyle/>
          <a:p>
            <a:pPr algn="r">
              <a:lnSpc>
                <a:spcPct val="90000"/>
              </a:lnSpc>
            </a:pPr>
            <a:r>
              <a:rPr lang="en-US" sz="1440" dirty="0">
                <a:solidFill>
                  <a:srgbClr val="FFFFFF"/>
                </a:solidFill>
              </a:rPr>
              <a:t>SCALE AND PERFORMANCE</a:t>
            </a:r>
          </a:p>
        </p:txBody>
      </p:sp>
      <p:grpSp>
        <p:nvGrpSpPr>
          <p:cNvPr id="10" name="Group 9"/>
          <p:cNvGrpSpPr/>
          <p:nvPr/>
        </p:nvGrpSpPr>
        <p:grpSpPr>
          <a:xfrm>
            <a:off x="7530950" y="3749040"/>
            <a:ext cx="6301116" cy="909461"/>
            <a:chOff x="6319250" y="4867275"/>
            <a:chExt cx="6196936" cy="795528"/>
          </a:xfrm>
        </p:grpSpPr>
        <p:sp>
          <p:nvSpPr>
            <p:cNvPr id="11" name="Rectangle 10"/>
            <p:cNvSpPr/>
            <p:nvPr/>
          </p:nvSpPr>
          <p:spPr bwMode="auto">
            <a:xfrm>
              <a:off x="6319250" y="5288973"/>
              <a:ext cx="3090672"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kern="0" dirty="0">
                  <a:solidFill>
                    <a:schemeClr val="tx1"/>
                  </a:solidFill>
                </a:rPr>
                <a:t>Physical sector 0</a:t>
              </a:r>
            </a:p>
          </p:txBody>
        </p:sp>
        <p:sp>
          <p:nvSpPr>
            <p:cNvPr id="12" name="Rectangle 11"/>
            <p:cNvSpPr/>
            <p:nvPr/>
          </p:nvSpPr>
          <p:spPr bwMode="auto">
            <a:xfrm>
              <a:off x="9425514" y="5288973"/>
              <a:ext cx="3090672"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kern="0" dirty="0">
                  <a:solidFill>
                    <a:srgbClr val="FFFFFF"/>
                  </a:solidFill>
                </a:rPr>
                <a:t>Physical sector 1</a:t>
              </a:r>
            </a:p>
          </p:txBody>
        </p:sp>
        <p:grpSp>
          <p:nvGrpSpPr>
            <p:cNvPr id="13" name="Group 12"/>
            <p:cNvGrpSpPr/>
            <p:nvPr/>
          </p:nvGrpSpPr>
          <p:grpSpPr>
            <a:xfrm>
              <a:off x="6319250" y="4876800"/>
              <a:ext cx="3086975" cy="365760"/>
              <a:chOff x="6319250" y="4876800"/>
              <a:chExt cx="3086975" cy="365760"/>
            </a:xfrm>
          </p:grpSpPr>
          <p:sp>
            <p:nvSpPr>
              <p:cNvPr id="29" name="Rectangle 28"/>
              <p:cNvSpPr/>
              <p:nvPr/>
            </p:nvSpPr>
            <p:spPr bwMode="auto">
              <a:xfrm>
                <a:off x="6319250"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0</a:t>
                </a:r>
              </a:p>
            </p:txBody>
          </p:sp>
          <p:sp>
            <p:nvSpPr>
              <p:cNvPr id="30" name="Rectangle 29"/>
              <p:cNvSpPr/>
              <p:nvPr/>
            </p:nvSpPr>
            <p:spPr bwMode="auto">
              <a:xfrm>
                <a:off x="6707995"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1</a:t>
                </a:r>
              </a:p>
            </p:txBody>
          </p:sp>
          <p:sp>
            <p:nvSpPr>
              <p:cNvPr id="31" name="Rectangle 30"/>
              <p:cNvSpPr/>
              <p:nvPr/>
            </p:nvSpPr>
            <p:spPr bwMode="auto">
              <a:xfrm>
                <a:off x="7096740"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2</a:t>
                </a:r>
              </a:p>
            </p:txBody>
          </p:sp>
          <p:sp>
            <p:nvSpPr>
              <p:cNvPr id="32" name="Rectangle 31"/>
              <p:cNvSpPr/>
              <p:nvPr/>
            </p:nvSpPr>
            <p:spPr bwMode="auto">
              <a:xfrm>
                <a:off x="7485485"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3</a:t>
                </a:r>
              </a:p>
            </p:txBody>
          </p:sp>
          <p:sp>
            <p:nvSpPr>
              <p:cNvPr id="33" name="Rectangle 32"/>
              <p:cNvSpPr/>
              <p:nvPr/>
            </p:nvSpPr>
            <p:spPr bwMode="auto">
              <a:xfrm>
                <a:off x="7874230"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4</a:t>
                </a:r>
              </a:p>
            </p:txBody>
          </p:sp>
          <p:sp>
            <p:nvSpPr>
              <p:cNvPr id="34" name="Rectangle 33"/>
              <p:cNvSpPr/>
              <p:nvPr/>
            </p:nvSpPr>
            <p:spPr bwMode="auto">
              <a:xfrm>
                <a:off x="8262975"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5</a:t>
                </a:r>
              </a:p>
            </p:txBody>
          </p:sp>
          <p:sp>
            <p:nvSpPr>
              <p:cNvPr id="35" name="Rectangle 34"/>
              <p:cNvSpPr/>
              <p:nvPr/>
            </p:nvSpPr>
            <p:spPr bwMode="auto">
              <a:xfrm>
                <a:off x="8651720"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6</a:t>
                </a:r>
              </a:p>
            </p:txBody>
          </p:sp>
          <p:sp>
            <p:nvSpPr>
              <p:cNvPr id="36" name="Rectangle 35"/>
              <p:cNvSpPr/>
              <p:nvPr/>
            </p:nvSpPr>
            <p:spPr bwMode="auto">
              <a:xfrm>
                <a:off x="9040465" y="4876800"/>
                <a:ext cx="365760" cy="36576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chemeClr val="tx1"/>
                    </a:solidFill>
                  </a:rPr>
                  <a:t>7</a:t>
                </a:r>
              </a:p>
            </p:txBody>
          </p:sp>
        </p:grpSp>
        <p:grpSp>
          <p:nvGrpSpPr>
            <p:cNvPr id="14" name="Group 13"/>
            <p:cNvGrpSpPr/>
            <p:nvPr/>
          </p:nvGrpSpPr>
          <p:grpSpPr>
            <a:xfrm>
              <a:off x="9429210" y="4876800"/>
              <a:ext cx="3086976" cy="365760"/>
              <a:chOff x="9429210" y="4876800"/>
              <a:chExt cx="3086976" cy="365760"/>
            </a:xfrm>
          </p:grpSpPr>
          <p:sp>
            <p:nvSpPr>
              <p:cNvPr id="21" name="Rectangle 20"/>
              <p:cNvSpPr/>
              <p:nvPr/>
            </p:nvSpPr>
            <p:spPr bwMode="auto">
              <a:xfrm>
                <a:off x="9429210"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8</a:t>
                </a:r>
              </a:p>
            </p:txBody>
          </p:sp>
          <p:sp>
            <p:nvSpPr>
              <p:cNvPr id="22" name="Rectangle 21"/>
              <p:cNvSpPr/>
              <p:nvPr/>
            </p:nvSpPr>
            <p:spPr bwMode="auto">
              <a:xfrm>
                <a:off x="9817955"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9</a:t>
                </a:r>
              </a:p>
            </p:txBody>
          </p:sp>
          <p:sp>
            <p:nvSpPr>
              <p:cNvPr id="23" name="Rectangle 22"/>
              <p:cNvSpPr/>
              <p:nvPr/>
            </p:nvSpPr>
            <p:spPr bwMode="auto">
              <a:xfrm>
                <a:off x="10206700"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10</a:t>
                </a:r>
              </a:p>
            </p:txBody>
          </p:sp>
          <p:sp>
            <p:nvSpPr>
              <p:cNvPr id="24" name="Rectangle 23"/>
              <p:cNvSpPr/>
              <p:nvPr/>
            </p:nvSpPr>
            <p:spPr bwMode="auto">
              <a:xfrm>
                <a:off x="10595445"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11</a:t>
                </a:r>
              </a:p>
            </p:txBody>
          </p:sp>
          <p:sp>
            <p:nvSpPr>
              <p:cNvPr id="25" name="Rectangle 24"/>
              <p:cNvSpPr/>
              <p:nvPr/>
            </p:nvSpPr>
            <p:spPr bwMode="auto">
              <a:xfrm>
                <a:off x="10984190"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12</a:t>
                </a:r>
              </a:p>
            </p:txBody>
          </p:sp>
          <p:sp>
            <p:nvSpPr>
              <p:cNvPr id="26" name="Rectangle 25"/>
              <p:cNvSpPr/>
              <p:nvPr/>
            </p:nvSpPr>
            <p:spPr bwMode="auto">
              <a:xfrm>
                <a:off x="11372935"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13</a:t>
                </a:r>
              </a:p>
            </p:txBody>
          </p:sp>
          <p:sp>
            <p:nvSpPr>
              <p:cNvPr id="27" name="Rectangle 26"/>
              <p:cNvSpPr/>
              <p:nvPr/>
            </p:nvSpPr>
            <p:spPr bwMode="auto">
              <a:xfrm>
                <a:off x="11761680"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14</a:t>
                </a:r>
              </a:p>
            </p:txBody>
          </p:sp>
          <p:sp>
            <p:nvSpPr>
              <p:cNvPr id="28" name="Rectangle 27"/>
              <p:cNvSpPr/>
              <p:nvPr/>
            </p:nvSpPr>
            <p:spPr bwMode="auto">
              <a:xfrm>
                <a:off x="12150426" y="4876800"/>
                <a:ext cx="365760" cy="365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fontAlgn="base">
                  <a:lnSpc>
                    <a:spcPct val="90000"/>
                  </a:lnSpc>
                  <a:spcBef>
                    <a:spcPct val="0"/>
                  </a:spcBef>
                  <a:spcAft>
                    <a:spcPct val="0"/>
                  </a:spcAft>
                </a:pPr>
                <a:r>
                  <a:rPr lang="en-US" sz="1200" spc="-60" dirty="0">
                    <a:solidFill>
                      <a:srgbClr val="FFFFFF"/>
                    </a:solidFill>
                  </a:rPr>
                  <a:t>15</a:t>
                </a:r>
              </a:p>
            </p:txBody>
          </p:sp>
        </p:grpSp>
        <p:sp>
          <p:nvSpPr>
            <p:cNvPr id="20" name="Rectangle 19"/>
            <p:cNvSpPr/>
            <p:nvPr/>
          </p:nvSpPr>
          <p:spPr bwMode="auto">
            <a:xfrm>
              <a:off x="6695401" y="4867275"/>
              <a:ext cx="3109960" cy="795528"/>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3" tIns="54862" rIns="109723" bIns="54862" numCol="1" rtlCol="0" anchor="b" anchorCtr="0" compatLnSpc="1">
              <a:prstTxWarp prst="textNoShape">
                <a:avLst/>
              </a:prstTxWarp>
            </a:bodyPr>
            <a:lstStyle/>
            <a:p>
              <a:pPr algn="ctr" defTabSz="1096919" fontAlgn="base">
                <a:lnSpc>
                  <a:spcPct val="90000"/>
                </a:lnSpc>
                <a:spcBef>
                  <a:spcPct val="0"/>
                </a:spcBef>
                <a:spcAft>
                  <a:spcPct val="0"/>
                </a:spcAft>
              </a:pPr>
              <a:endParaRPr lang="en-US" sz="1200" spc="-60" dirty="0">
                <a:solidFill>
                  <a:srgbClr val="3C3C3C"/>
                </a:solidFill>
              </a:endParaRPr>
            </a:p>
          </p:txBody>
        </p:sp>
      </p:grpSp>
      <p:sp>
        <p:nvSpPr>
          <p:cNvPr id="37" name="TextBox 36"/>
          <p:cNvSpPr txBox="1"/>
          <p:nvPr/>
        </p:nvSpPr>
        <p:spPr>
          <a:xfrm>
            <a:off x="6309360" y="3950687"/>
            <a:ext cx="1011302" cy="199414"/>
          </a:xfrm>
          <a:prstGeom prst="rect">
            <a:avLst/>
          </a:prstGeom>
          <a:noFill/>
        </p:spPr>
        <p:txBody>
          <a:bodyPr wrap="none" lIns="0" tIns="0" rIns="0" bIns="0" rtlCol="0">
            <a:spAutoFit/>
          </a:bodyPr>
          <a:lstStyle/>
          <a:p>
            <a:pPr>
              <a:lnSpc>
                <a:spcPct val="90000"/>
              </a:lnSpc>
            </a:pPr>
            <a:r>
              <a:rPr lang="en-US" sz="1440" spc="-60" dirty="0">
                <a:solidFill>
                  <a:schemeClr val="tx1">
                    <a:lumMod val="50000"/>
                  </a:schemeClr>
                </a:solidFill>
              </a:rPr>
              <a:t>Logical sector</a:t>
            </a:r>
          </a:p>
        </p:txBody>
      </p:sp>
      <p:sp>
        <p:nvSpPr>
          <p:cNvPr id="38" name="TextBox 37"/>
          <p:cNvSpPr txBox="1"/>
          <p:nvPr/>
        </p:nvSpPr>
        <p:spPr>
          <a:xfrm>
            <a:off x="6309360" y="4767504"/>
            <a:ext cx="1043042" cy="199414"/>
          </a:xfrm>
          <a:prstGeom prst="rect">
            <a:avLst/>
          </a:prstGeom>
          <a:noFill/>
        </p:spPr>
        <p:txBody>
          <a:bodyPr wrap="none" lIns="0" tIns="0" rIns="0" bIns="0" rtlCol="0">
            <a:spAutoFit/>
          </a:bodyPr>
          <a:lstStyle/>
          <a:p>
            <a:pPr>
              <a:lnSpc>
                <a:spcPct val="90000"/>
              </a:lnSpc>
            </a:pPr>
            <a:r>
              <a:rPr lang="en-US" sz="1440" spc="-60" dirty="0">
                <a:solidFill>
                  <a:schemeClr val="tx1">
                    <a:lumMod val="50000"/>
                  </a:schemeClr>
                </a:solidFill>
              </a:rPr>
              <a:t>Sector bitmap</a:t>
            </a:r>
          </a:p>
        </p:txBody>
      </p:sp>
      <p:sp>
        <p:nvSpPr>
          <p:cNvPr id="39" name="TextBox 38"/>
          <p:cNvSpPr txBox="1"/>
          <p:nvPr/>
        </p:nvSpPr>
        <p:spPr>
          <a:xfrm>
            <a:off x="7498081" y="5135184"/>
            <a:ext cx="1970091" cy="182807"/>
          </a:xfrm>
          <a:prstGeom prst="rect">
            <a:avLst/>
          </a:prstGeom>
          <a:noFill/>
        </p:spPr>
        <p:txBody>
          <a:bodyPr wrap="none" lIns="0" tIns="0" rIns="0" bIns="0" rtlCol="0">
            <a:spAutoFit/>
          </a:bodyPr>
          <a:lstStyle/>
          <a:p>
            <a:pPr>
              <a:lnSpc>
                <a:spcPct val="90000"/>
              </a:lnSpc>
            </a:pPr>
            <a:r>
              <a:rPr lang="en-US" sz="1320" kern="0" dirty="0">
                <a:gradFill>
                  <a:gsLst>
                    <a:gs pos="2917">
                      <a:schemeClr val="tx1"/>
                    </a:gs>
                    <a:gs pos="30000">
                      <a:schemeClr val="tx1"/>
                    </a:gs>
                  </a:gsLst>
                  <a:lin ang="5400000" scaled="0"/>
                </a:gradFill>
              </a:rPr>
              <a:t>First 4 KB for payload data</a:t>
            </a:r>
          </a:p>
        </p:txBody>
      </p:sp>
      <p:cxnSp>
        <p:nvCxnSpPr>
          <p:cNvPr id="40" name="Straight Connector 39"/>
          <p:cNvCxnSpPr/>
          <p:nvPr/>
        </p:nvCxnSpPr>
        <p:spPr>
          <a:xfrm>
            <a:off x="7498080" y="4858913"/>
            <a:ext cx="3178798" cy="0"/>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1412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9.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072DE6F03944491079AE13E75EF07" ma:contentTypeVersion="0" ma:contentTypeDescription="Create a new document." ma:contentTypeScope="" ma:versionID="1bf960f1ca10087597b56bbbbf476168">
  <xsd:schema xmlns:xsd="http://www.w3.org/2001/XMLSchema" xmlns:xs="http://www.w3.org/2001/XMLSchema" xmlns:p="http://schemas.microsoft.com/office/2006/metadata/properties" targetNamespace="http://schemas.microsoft.com/office/2006/metadata/properties" ma:root="true" ma:fieldsID="4df2bf3917c18217ac72019890d60f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220271-78B5-4ADF-9D9B-15C413B16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Windows_Server_Management_Marketing_Template_16x9_v10</Template>
  <TotalTime>6659</TotalTime>
  <Words>9770</Words>
  <Application>Microsoft Office PowerPoint</Application>
  <PresentationFormat>Custom</PresentationFormat>
  <Paragraphs>952</Paragraphs>
  <Slides>30</Slides>
  <Notes>24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Windows_Server_Management_Marketing_Template_16x9_v10</vt:lpstr>
      <vt:lpstr>MSVID_White_16x9_2012-08-18</vt:lpstr>
      <vt:lpstr>M2: Storage &amp;  Resource Management</vt:lpstr>
      <vt:lpstr>Introduction to Hyper-V Jump Start</vt:lpstr>
      <vt:lpstr>Module Agenda</vt:lpstr>
      <vt:lpstr>Storage Capabilities</vt:lpstr>
      <vt:lpstr>Storage Options</vt:lpstr>
      <vt:lpstr>Enhanced Storage Capabilities</vt:lpstr>
      <vt:lpstr>Virtual Fibre Channel in Hyper‑V</vt:lpstr>
      <vt:lpstr>Enhanced Storage Capabilities</vt:lpstr>
      <vt:lpstr>Support for 4 KB disk sectors in  Hyper‑V virtual hard disks</vt:lpstr>
      <vt:lpstr>Enhanced Storage Capabilities</vt:lpstr>
      <vt:lpstr>New virtual hard disk format</vt:lpstr>
      <vt:lpstr>Enhanced Storage Capabilities</vt:lpstr>
      <vt:lpstr>Storage Spaces</vt:lpstr>
      <vt:lpstr>Enhanced Storage Capabilities</vt:lpstr>
      <vt:lpstr>Offloaded Data Transfer (ODX)</vt:lpstr>
      <vt:lpstr>Hyper-V ODX Support</vt:lpstr>
      <vt:lpstr>Enhanced Storage Capabilities</vt:lpstr>
      <vt:lpstr>VMware Comparison</vt:lpstr>
      <vt:lpstr>Resource Management</vt:lpstr>
      <vt:lpstr>Enhanced Resource Management</vt:lpstr>
      <vt:lpstr>Dynamic Memory Improvements for Hyper‑V</vt:lpstr>
      <vt:lpstr>Dynamic Memory Improvements for Hyper‑V</vt:lpstr>
      <vt:lpstr>Enhanced Resource Management</vt:lpstr>
      <vt:lpstr>Resource Metering</vt:lpstr>
      <vt:lpstr>Enhanced Resource Management</vt:lpstr>
      <vt:lpstr>QoS minimum bandwidth Features and mechanisms</vt:lpstr>
      <vt:lpstr>Enhanced Resource Management</vt:lpstr>
      <vt:lpstr>VMware Comparison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Windows Server Management Marketing</dc:subject>
  <dc:creator>Mario Juarez</dc:creator>
  <cp:keywords>Windows Server Management Marketing</cp:keywords>
  <dc:description>Template: Claire Hoover, Silver Fox Productions
Formatting: 
Event Date: 
Event Location: 
Audience Type:</dc:description>
  <cp:lastModifiedBy>JustinSowa</cp:lastModifiedBy>
  <cp:revision>325</cp:revision>
  <dcterms:created xsi:type="dcterms:W3CDTF">2012-05-17T19:27:14Z</dcterms:created>
  <dcterms:modified xsi:type="dcterms:W3CDTF">2014-02-22T16:36:19Z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0x01010047D072DE6F03944491079AE13E75EF07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